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 ContentType="image/tiff"/>
  <Default Extension="gif" ContentType="image/gif"/>
  <Default Extension="tiff" ContentType="image/tif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9" r:id="rId3"/>
    <p:sldId id="308" r:id="rId4"/>
    <p:sldId id="258" r:id="rId5"/>
    <p:sldId id="261" r:id="rId6"/>
    <p:sldId id="257" r:id="rId7"/>
    <p:sldId id="262" r:id="rId8"/>
    <p:sldId id="285" r:id="rId9"/>
    <p:sldId id="306" r:id="rId10"/>
    <p:sldId id="264" r:id="rId11"/>
    <p:sldId id="263" r:id="rId12"/>
    <p:sldId id="268" r:id="rId13"/>
    <p:sldId id="266" r:id="rId14"/>
    <p:sldId id="277" r:id="rId15"/>
    <p:sldId id="265" r:id="rId16"/>
    <p:sldId id="267" r:id="rId17"/>
    <p:sldId id="304" r:id="rId18"/>
    <p:sldId id="311" r:id="rId19"/>
    <p:sldId id="309" r:id="rId20"/>
    <p:sldId id="310" r:id="rId21"/>
    <p:sldId id="286" r:id="rId22"/>
    <p:sldId id="273" r:id="rId23"/>
    <p:sldId id="274" r:id="rId24"/>
    <p:sldId id="288" r:id="rId25"/>
    <p:sldId id="290" r:id="rId26"/>
    <p:sldId id="291" r:id="rId27"/>
    <p:sldId id="292" r:id="rId28"/>
    <p:sldId id="275" r:id="rId29"/>
    <p:sldId id="287" r:id="rId30"/>
    <p:sldId id="280" r:id="rId31"/>
    <p:sldId id="281" r:id="rId32"/>
    <p:sldId id="296" r:id="rId33"/>
    <p:sldId id="293" r:id="rId34"/>
    <p:sldId id="294" r:id="rId35"/>
    <p:sldId id="295" r:id="rId36"/>
    <p:sldId id="307" r:id="rId37"/>
    <p:sldId id="301" r:id="rId38"/>
    <p:sldId id="297" r:id="rId39"/>
    <p:sldId id="303" r:id="rId40"/>
    <p:sldId id="305" r:id="rId41"/>
    <p:sldId id="300" r:id="rId42"/>
    <p:sldId id="299" r:id="rId43"/>
    <p:sldId id="27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9" autoAdjust="0"/>
    <p:restoredTop sz="92421" autoAdjust="0"/>
  </p:normalViewPr>
  <p:slideViewPr>
    <p:cSldViewPr>
      <p:cViewPr>
        <p:scale>
          <a:sx n="60" d="100"/>
          <a:sy n="60" d="100"/>
        </p:scale>
        <p:origin x="-1110" y="-102"/>
      </p:cViewPr>
      <p:guideLst>
        <p:guide orient="horz" pos="2160"/>
        <p:guide pos="2880"/>
      </p:guideLst>
    </p:cSldViewPr>
  </p:slideViewPr>
  <p:notesTextViewPr>
    <p:cViewPr>
      <p:scale>
        <a:sx n="1" d="1"/>
        <a:sy n="1" d="1"/>
      </p:scale>
      <p:origin x="0" y="0"/>
    </p:cViewPr>
  </p:notesTextViewPr>
  <p:sorterViewPr>
    <p:cViewPr>
      <p:scale>
        <a:sx n="60" d="100"/>
        <a:sy n="60" d="100"/>
      </p:scale>
      <p:origin x="0" y="1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BB491-1CEC-464E-8485-047860BFC9D9}" type="datetimeFigureOut">
              <a:rPr lang="en-US" smtClean="0"/>
              <a:t>6/17/2019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D24ED-41AC-478E-B9D5-E1E63313DEFA}" type="slidenum">
              <a:rPr lang="en-US" smtClean="0"/>
              <a:t>‹#›</a:t>
            </a:fld>
            <a:endParaRPr lang="en-US"/>
          </a:p>
        </p:txBody>
      </p:sp>
    </p:spTree>
    <p:extLst>
      <p:ext uri="{BB962C8B-B14F-4D97-AF65-F5344CB8AC3E}">
        <p14:creationId xmlns:p14="http://schemas.microsoft.com/office/powerpoint/2010/main" val="82493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783" indent="-285686" eaLnBrk="0" hangingPunct="0">
              <a:defRPr>
                <a:solidFill>
                  <a:schemeClr val="tx1"/>
                </a:solidFill>
                <a:latin typeface="Arial" charset="0"/>
                <a:ea typeface="ＭＳ Ｐゴシック" pitchFamily="34" charset="-128"/>
              </a:defRPr>
            </a:lvl2pPr>
            <a:lvl3pPr marL="1142744" indent="-228549" eaLnBrk="0" hangingPunct="0">
              <a:defRPr>
                <a:solidFill>
                  <a:schemeClr val="tx1"/>
                </a:solidFill>
                <a:latin typeface="Arial" charset="0"/>
                <a:ea typeface="ＭＳ Ｐゴシック" pitchFamily="34" charset="-128"/>
              </a:defRPr>
            </a:lvl3pPr>
            <a:lvl4pPr marL="1599841" indent="-228549" eaLnBrk="0" hangingPunct="0">
              <a:defRPr>
                <a:solidFill>
                  <a:schemeClr val="tx1"/>
                </a:solidFill>
                <a:latin typeface="Arial" charset="0"/>
                <a:ea typeface="ＭＳ Ｐゴシック" pitchFamily="34" charset="-128"/>
              </a:defRPr>
            </a:lvl4pPr>
            <a:lvl5pPr marL="2056939" indent="-228549" eaLnBrk="0" hangingPunct="0">
              <a:defRPr>
                <a:solidFill>
                  <a:schemeClr val="tx1"/>
                </a:solidFill>
                <a:latin typeface="Arial" charset="0"/>
                <a:ea typeface="ＭＳ Ｐゴシック" pitchFamily="34" charset="-128"/>
              </a:defRPr>
            </a:lvl5pPr>
            <a:lvl6pPr marL="2514037" indent="-228549" eaLnBrk="0" fontAlgn="base" hangingPunct="0">
              <a:spcBef>
                <a:spcPct val="0"/>
              </a:spcBef>
              <a:spcAft>
                <a:spcPct val="0"/>
              </a:spcAft>
              <a:defRPr>
                <a:solidFill>
                  <a:schemeClr val="tx1"/>
                </a:solidFill>
                <a:latin typeface="Arial" charset="0"/>
                <a:ea typeface="ＭＳ Ｐゴシック" pitchFamily="34" charset="-128"/>
              </a:defRPr>
            </a:lvl6pPr>
            <a:lvl7pPr marL="2971133" indent="-228549" eaLnBrk="0" fontAlgn="base" hangingPunct="0">
              <a:spcBef>
                <a:spcPct val="0"/>
              </a:spcBef>
              <a:spcAft>
                <a:spcPct val="0"/>
              </a:spcAft>
              <a:defRPr>
                <a:solidFill>
                  <a:schemeClr val="tx1"/>
                </a:solidFill>
                <a:latin typeface="Arial" charset="0"/>
                <a:ea typeface="ＭＳ Ｐゴシック" pitchFamily="34" charset="-128"/>
              </a:defRPr>
            </a:lvl7pPr>
            <a:lvl8pPr marL="3428231" indent="-228549" eaLnBrk="0" fontAlgn="base" hangingPunct="0">
              <a:spcBef>
                <a:spcPct val="0"/>
              </a:spcBef>
              <a:spcAft>
                <a:spcPct val="0"/>
              </a:spcAft>
              <a:defRPr>
                <a:solidFill>
                  <a:schemeClr val="tx1"/>
                </a:solidFill>
                <a:latin typeface="Arial" charset="0"/>
                <a:ea typeface="ＭＳ Ｐゴシック" pitchFamily="34" charset="-128"/>
              </a:defRPr>
            </a:lvl8pPr>
            <a:lvl9pPr marL="3885329" indent="-22854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E1CDD4D-7C52-4C54-99D6-83D491FDCB50}" type="slidenum">
              <a:rPr lang="en-US">
                <a:solidFill>
                  <a:prstClr val="black"/>
                </a:solidFill>
                <a:latin typeface="Times New Roman" pitchFamily="18" charset="0"/>
              </a:rPr>
              <a:pPr eaLnBrk="1" hangingPunct="1"/>
              <a:t>5</a:t>
            </a:fld>
            <a:endParaRPr lang="en-US">
              <a:solidFill>
                <a:prstClr val="black"/>
              </a:solidFill>
              <a:latin typeface="Times New Roman" pitchFamily="18" charset="0"/>
            </a:endParaRPr>
          </a:p>
        </p:txBody>
      </p:sp>
      <p:sp>
        <p:nvSpPr>
          <p:cNvPr id="6147"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ea typeface="ＭＳ Ｐゴシック" pitchFamily="34" charset="-128"/>
                <a:cs typeface="Times New Roman" pitchFamily="18" charset="0"/>
              </a:rPr>
              <a:t> The modeling process within the </a:t>
            </a:r>
            <a:r>
              <a:rPr lang="en-US" i="1" smtClean="0">
                <a:latin typeface="Times New Roman" pitchFamily="18" charset="0"/>
                <a:ea typeface="ＭＳ Ｐゴシック" pitchFamily="34" charset="-128"/>
                <a:cs typeface="Times New Roman" pitchFamily="18" charset="0"/>
              </a:rPr>
              <a:t>Virtual Cell</a:t>
            </a:r>
            <a:r>
              <a:rPr lang="en-US" smtClean="0">
                <a:latin typeface="Times New Roman" pitchFamily="18" charset="0"/>
                <a:ea typeface="ＭＳ Ｐゴシック" pitchFamily="34" charset="-128"/>
                <a:cs typeface="Times New Roman" pitchFamily="18" charset="0"/>
              </a:rPr>
              <a:t> BioModel workspace. Each component of the overall model is labeled over a screen snapshot of the corresponding section of the user interface.</a:t>
            </a:r>
            <a:r>
              <a:rPr lang="en-US" smtClean="0">
                <a:latin typeface="Times New Roman" pitchFamily="18" charset="0"/>
                <a:ea typeface="ＭＳ Ｐゴシック" pitchFamily="34" charset="-128"/>
              </a:rPr>
              <a:t> </a:t>
            </a:r>
            <a:r>
              <a:rPr lang="en-US" smtClean="0">
                <a:latin typeface="Times New Roman" pitchFamily="18" charset="0"/>
                <a:ea typeface="ＭＳ Ｐゴシック" pitchFamily="34" charset="-128"/>
                <a:cs typeface="Times New Roman" pitchFamily="18" charset="0"/>
              </a:rPr>
              <a:t>This hierarchical structure emphasizes a general physiology definition, the BioModel, that specifies the topology of the system, the identities and locations molecular species, and reactions and membrane transport kinetics. The BioModel can then have several Applications that each specify a specific geometry, boundary conditions, default initial concentrations and parameter values, and whether any of the reactions are sufficiently fast to permit a pseudo-steady state approximation. Also at the Application level, individual reactions can be disabled as an aid in determining the proper initial conditions for a prestimulus stable state. An Application of a BioModel is sufficient to completely describe the governing mathematics of the model and, as noted above, a VCMDL file is generated at this point. The </a:t>
            </a:r>
            <a:r>
              <a:rPr lang="en-US" i="1" smtClean="0">
                <a:latin typeface="Times New Roman" pitchFamily="18" charset="0"/>
                <a:ea typeface="ＭＳ Ｐゴシック" pitchFamily="34" charset="-128"/>
                <a:cs typeface="Times New Roman" pitchFamily="18" charset="0"/>
              </a:rPr>
              <a:t>Virtual Cell</a:t>
            </a:r>
            <a:r>
              <a:rPr lang="en-US" smtClean="0">
                <a:latin typeface="Times New Roman" pitchFamily="18" charset="0"/>
                <a:ea typeface="ＭＳ Ｐゴシック" pitchFamily="34" charset="-128"/>
                <a:cs typeface="Times New Roman" pitchFamily="18" charset="0"/>
              </a:rPr>
              <a:t> is designed to maintain a separation between this mathematical description, generated either via a BioModel or a MathModel, and the details of how the simulations are implemented. As shown in Figure 1, several simulations can be spawned off of a given Application. The simulation specifications include the choice of solver, time step, mesh size for spatial simulations, and overrides of the default initial conditions or parameter values. A local sensitivity analysis service is also available at the simulation level to aid in parameter estimation and to determine which features of the model are most critical in determining its overall behavior.</a:t>
            </a:r>
          </a:p>
          <a:p>
            <a:pPr eaLnBrk="1" hangingPunct="1">
              <a:spcBef>
                <a:spcPct val="0"/>
              </a:spcBef>
            </a:pPr>
            <a:endParaRPr lang="en-US"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ESRD = end-stage renal disease (aka kidney failure). Schematic illustration outlining the tuning of podocyte foot process structure and function by Rho </a:t>
            </a:r>
            <a:r>
              <a:rPr lang="en-US" dirty="0" err="1"/>
              <a:t>GTPases</a:t>
            </a:r>
            <a:r>
              <a:rPr lang="en-US" dirty="0"/>
              <a:t>. Both, too much and too little </a:t>
            </a:r>
            <a:r>
              <a:rPr lang="en-US" dirty="0" err="1"/>
              <a:t>RhoA</a:t>
            </a:r>
            <a:r>
              <a:rPr lang="en-US" dirty="0"/>
              <a:t> activity causes podocyte foot process effacement and proteinuria. The overall dynamic operation of podocyte foot processes is regulated by an interplay of </a:t>
            </a:r>
            <a:r>
              <a:rPr lang="en-US" dirty="0" err="1"/>
              <a:t>RhoGTPase</a:t>
            </a:r>
            <a:r>
              <a:rPr lang="en-US" dirty="0"/>
              <a:t> family members, associated proteins such as </a:t>
            </a:r>
            <a:r>
              <a:rPr lang="en-US" dirty="0" err="1"/>
              <a:t>RhoA</a:t>
            </a:r>
            <a:r>
              <a:rPr lang="en-US" dirty="0"/>
              <a:t>-activated Rac1 </a:t>
            </a:r>
            <a:r>
              <a:rPr lang="en-US" dirty="0" err="1"/>
              <a:t>GTPase</a:t>
            </a:r>
            <a:r>
              <a:rPr lang="en-US" dirty="0"/>
              <a:t>-activating protein (Arhgap24) as well as the large </a:t>
            </a:r>
            <a:r>
              <a:rPr lang="en-US" dirty="0" err="1"/>
              <a:t>GTPase</a:t>
            </a:r>
            <a:r>
              <a:rPr lang="en-US" dirty="0"/>
              <a:t> dynamin. Foot process effacement might be reversible yet failure to restore balance of </a:t>
            </a:r>
            <a:r>
              <a:rPr lang="en-US" dirty="0" err="1"/>
              <a:t>GTPase</a:t>
            </a:r>
            <a:r>
              <a:rPr lang="en-US" dirty="0"/>
              <a:t> signaling will eventually lead to loss of podocytes and progression of glomerular disease.</a:t>
            </a:r>
          </a:p>
        </p:txBody>
      </p:sp>
      <p:sp>
        <p:nvSpPr>
          <p:cNvPr id="4" name="Slide Number Placeholder 3"/>
          <p:cNvSpPr>
            <a:spLocks noGrp="1"/>
          </p:cNvSpPr>
          <p:nvPr>
            <p:ph type="sldNum" sz="quarter" idx="10"/>
          </p:nvPr>
        </p:nvSpPr>
        <p:spPr/>
        <p:txBody>
          <a:bodyPr/>
          <a:lstStyle/>
          <a:p>
            <a:fld id="{606FAD51-7409-40A3-A8F3-113619A3DD46}"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1389019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Minimal kinetic model for actin cytoskeleton in FPs. </a:t>
            </a:r>
            <a:r>
              <a:rPr lang="en-US" b="1" dirty="0"/>
              <a:t>(A)</a:t>
            </a:r>
            <a:r>
              <a:rPr lang="en-US" dirty="0"/>
              <a:t> Reaction diagram and nomenclature for parameters. Each parameter represents the rate of conversion between the two species marked by the arrows. </a:t>
            </a:r>
            <a:r>
              <a:rPr lang="en-US" b="1" dirty="0"/>
              <a:t>(B)</a:t>
            </a:r>
            <a:r>
              <a:rPr lang="en-US" dirty="0"/>
              <a:t> Summary for relationship between </a:t>
            </a:r>
            <a:r>
              <a:rPr lang="en-US" dirty="0" err="1"/>
              <a:t>nullclines</a:t>
            </a:r>
            <a:r>
              <a:rPr lang="en-US" dirty="0"/>
              <a:t> and parameters α</a:t>
            </a:r>
            <a:r>
              <a:rPr lang="en-US" baseline="-25000" dirty="0"/>
              <a:t>f</a:t>
            </a:r>
            <a:r>
              <a:rPr lang="en-US" dirty="0"/>
              <a:t>, β</a:t>
            </a:r>
            <a:r>
              <a:rPr lang="en-US" baseline="-25000" dirty="0"/>
              <a:t>f</a:t>
            </a:r>
            <a:r>
              <a:rPr lang="en-US" dirty="0"/>
              <a:t>, α</a:t>
            </a:r>
            <a:r>
              <a:rPr lang="en-US" baseline="-25000" dirty="0"/>
              <a:t>b</a:t>
            </a:r>
            <a:r>
              <a:rPr lang="en-US" dirty="0"/>
              <a:t> and β</a:t>
            </a:r>
            <a:r>
              <a:rPr lang="en-US" baseline="-25000" dirty="0"/>
              <a:t>b</a:t>
            </a:r>
            <a:r>
              <a:rPr lang="en-US" dirty="0"/>
              <a:t>. Blue curves are </a:t>
            </a:r>
            <a:r>
              <a:rPr lang="en-US" dirty="0" err="1"/>
              <a:t>nullclines</a:t>
            </a:r>
            <a:r>
              <a:rPr lang="en-US" dirty="0"/>
              <a:t> for Eq. 1 and red curves for Eq. 2. The arrows represent the direction of change of a given </a:t>
            </a:r>
            <a:r>
              <a:rPr lang="en-US" dirty="0" err="1"/>
              <a:t>nullcline</a:t>
            </a:r>
            <a:r>
              <a:rPr lang="en-US" dirty="0"/>
              <a:t> when the shown parameter increases. The gray shaded region represents the “effacement region” where actin in FPs does not form adequate amount of bundles and maintain a stable FP morphology.  </a:t>
            </a:r>
            <a:r>
              <a:rPr lang="en-US" b="1" dirty="0"/>
              <a:t>(C)</a:t>
            </a:r>
            <a:r>
              <a:rPr lang="en-US" dirty="0"/>
              <a:t> A system with strong positive feedback (α</a:t>
            </a:r>
            <a:r>
              <a:rPr lang="en-US" baseline="-25000" dirty="0"/>
              <a:t>f</a:t>
            </a:r>
            <a:r>
              <a:rPr lang="en-US" dirty="0"/>
              <a:t>, or weak dissociation rate, β</a:t>
            </a:r>
            <a:r>
              <a:rPr lang="en-US" baseline="-25000" dirty="0"/>
              <a:t>f</a:t>
            </a:r>
            <a:r>
              <a:rPr lang="en-US" dirty="0"/>
              <a:t>) has a single stable equilibrium point. The concentrations for bundles and F-actin in the dashed trajectory of the phase plane (left, dashed gray line) are plotted in the time-series to the right, in red and blue, respectively. </a:t>
            </a:r>
            <a:r>
              <a:rPr lang="en-US" b="1" dirty="0"/>
              <a:t>(D)</a:t>
            </a:r>
            <a:r>
              <a:rPr lang="en-US" dirty="0"/>
              <a:t> Weak positive feedback (α</a:t>
            </a:r>
            <a:r>
              <a:rPr lang="en-US" baseline="-25000" dirty="0"/>
              <a:t>f</a:t>
            </a:r>
            <a:r>
              <a:rPr lang="en-US" dirty="0"/>
              <a:t>) or strong dissociation rate (β</a:t>
            </a:r>
            <a:r>
              <a:rPr lang="en-US" baseline="-25000" dirty="0"/>
              <a:t>f</a:t>
            </a:r>
            <a:r>
              <a:rPr lang="en-US" dirty="0"/>
              <a:t>) give rise to a second stable equilibrium point, representing the collapse of bundles. The concentrations for the solid trajectory in the phase plane (left) are plotted with the solid lines in the time series (right). </a:t>
            </a:r>
            <a:r>
              <a:rPr lang="en-US" b="1" dirty="0"/>
              <a:t>(E)</a:t>
            </a:r>
            <a:r>
              <a:rPr lang="en-US" dirty="0"/>
              <a:t> Weak bundle turnover rate (β</a:t>
            </a:r>
            <a:r>
              <a:rPr lang="en-US" baseline="-25000" dirty="0"/>
              <a:t>b</a:t>
            </a:r>
            <a:r>
              <a:rPr lang="en-US" dirty="0"/>
              <a:t>) or strong bundling (α</a:t>
            </a:r>
            <a:r>
              <a:rPr lang="en-US" baseline="-25000" dirty="0"/>
              <a:t>b</a:t>
            </a:r>
            <a:r>
              <a:rPr lang="en-US" dirty="0"/>
              <a:t>) destabilizes the system, and there are no longer stable equilibrium points. However, the cyclic behavior might be able to keep the bundles sufficiently strong at all times. </a:t>
            </a:r>
            <a:r>
              <a:rPr lang="en-US" b="1" dirty="0"/>
              <a:t>(F)</a:t>
            </a:r>
            <a:r>
              <a:rPr lang="en-US" dirty="0"/>
              <a:t> A combination of weak bundle turnover rate (β</a:t>
            </a:r>
            <a:r>
              <a:rPr lang="en-US" baseline="-25000" dirty="0"/>
              <a:t>b</a:t>
            </a:r>
            <a:r>
              <a:rPr lang="en-US" dirty="0"/>
              <a:t> or strong bundling, α</a:t>
            </a:r>
            <a:r>
              <a:rPr lang="en-US" baseline="-25000" dirty="0"/>
              <a:t>b</a:t>
            </a:r>
            <a:r>
              <a:rPr lang="en-US" dirty="0"/>
              <a:t>) and weak positive feedback (α</a:t>
            </a:r>
            <a:r>
              <a:rPr lang="en-US" baseline="-25000" dirty="0"/>
              <a:t>f</a:t>
            </a:r>
            <a:r>
              <a:rPr lang="en-US" dirty="0"/>
              <a:t>) results in complete collapse of the actin cytoskeleton. Model parameters listed in Table S1. All concentrations are non-dimensional.</a:t>
            </a:r>
          </a:p>
        </p:txBody>
      </p:sp>
      <p:sp>
        <p:nvSpPr>
          <p:cNvPr id="4" name="Slide Number Placeholder 3"/>
          <p:cNvSpPr>
            <a:spLocks noGrp="1"/>
          </p:cNvSpPr>
          <p:nvPr>
            <p:ph type="sldNum" sz="quarter" idx="10"/>
          </p:nvPr>
        </p:nvSpPr>
        <p:spPr/>
        <p:txBody>
          <a:bodyPr/>
          <a:lstStyle/>
          <a:p>
            <a:fld id="{606FAD51-7409-40A3-A8F3-113619A3DD46}"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80391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of hyperactive bundling, α</a:t>
            </a:r>
            <a:r>
              <a:rPr lang="en-US" baseline="-25000" dirty="0"/>
              <a:t>b</a:t>
            </a:r>
            <a:r>
              <a:rPr lang="en-US" dirty="0"/>
              <a:t>, on FP actin stability. Spatially, the cyclic behavior (triggered by sudden, but spatially uniform, increase in α</a:t>
            </a:r>
            <a:r>
              <a:rPr lang="en-US" baseline="-25000" dirty="0"/>
              <a:t>b</a:t>
            </a:r>
            <a:r>
              <a:rPr lang="en-US" dirty="0"/>
              <a:t> at t = 40) gives rise to asynchronous and progressive loss of actin bundles within FPs (A-D). </a:t>
            </a:r>
            <a:r>
              <a:rPr lang="en-US" b="1" dirty="0"/>
              <a:t>(A)</a:t>
            </a:r>
            <a:r>
              <a:rPr lang="en-US" dirty="0"/>
              <a:t> Spatial steady state actin bundle concentration; simulation parameters are same as those highlighted in Fig 2C. </a:t>
            </a:r>
            <a:r>
              <a:rPr lang="en-US" b="1" dirty="0"/>
              <a:t>(B)</a:t>
            </a:r>
            <a:r>
              <a:rPr lang="en-US" dirty="0"/>
              <a:t> Snapshots of bundle concentration in response to increased bundling, at time t = 1200 and </a:t>
            </a:r>
            <a:r>
              <a:rPr lang="en-US" b="1" dirty="0"/>
              <a:t>(C)</a:t>
            </a:r>
            <a:r>
              <a:rPr lang="en-US" dirty="0"/>
              <a:t> time t = 2400. Insets correspond to magnified and slightly rotated view of respective boxes. The </a:t>
            </a:r>
            <a:r>
              <a:rPr lang="en-US" dirty="0" err="1"/>
              <a:t>colorbar</a:t>
            </a:r>
            <a:r>
              <a:rPr lang="en-US" dirty="0"/>
              <a:t> represents bundle concentration in normalized arbitrary units.</a:t>
            </a:r>
            <a:r>
              <a:rPr lang="en-US" b="1" dirty="0"/>
              <a:t> (D)</a:t>
            </a:r>
            <a:r>
              <a:rPr lang="en-US" dirty="0"/>
              <a:t> </a:t>
            </a:r>
            <a:r>
              <a:rPr lang="en-US" dirty="0" err="1"/>
              <a:t>Timecourse</a:t>
            </a:r>
            <a:r>
              <a:rPr lang="en-US" dirty="0"/>
              <a:t> of bundle concentration at randomly picked FPs, demonstrating asynchronous collapse of bundles. </a:t>
            </a:r>
            <a:r>
              <a:rPr lang="en-US" b="1" dirty="0"/>
              <a:t>(E)</a:t>
            </a:r>
            <a:r>
              <a:rPr lang="en-US" dirty="0"/>
              <a:t> ODE solution for increase in α</a:t>
            </a:r>
            <a:r>
              <a:rPr lang="en-US" baseline="-25000" dirty="0"/>
              <a:t>b</a:t>
            </a:r>
            <a:r>
              <a:rPr lang="en-US" dirty="0"/>
              <a:t> predicts cytoskeleton collapse when the actin pool is reduced  to 70% of that in Fig 2, </a:t>
            </a:r>
            <a:r>
              <a:rPr lang="en-US" b="1" dirty="0"/>
              <a:t>(F)</a:t>
            </a:r>
            <a:r>
              <a:rPr lang="en-US" dirty="0"/>
              <a:t> For systems with larger pools of actin (115%), stronger yet still unstable bundles are predicted. In spatial simulations the positive feedback, α</a:t>
            </a:r>
            <a:r>
              <a:rPr lang="en-US" baseline="-25000" dirty="0"/>
              <a:t>f</a:t>
            </a:r>
            <a:r>
              <a:rPr lang="en-US" dirty="0"/>
              <a:t>, is localized to FPs only, and zero elsewhere.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06FAD51-7409-40A3-A8F3-113619A3DD46}"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11396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CKK </a:t>
            </a:r>
            <a:r>
              <a:rPr lang="en-US" dirty="0" err="1" smtClean="0"/>
              <a:t>Jordanki</a:t>
            </a:r>
            <a:r>
              <a:rPr lang="en-US" dirty="0" smtClean="0"/>
              <a:t> concert hall in Poland</a:t>
            </a:r>
            <a:endParaRPr lang="en-US" dirty="0"/>
          </a:p>
        </p:txBody>
      </p:sp>
      <p:sp>
        <p:nvSpPr>
          <p:cNvPr id="4" name="Slide Number Placeholder 3"/>
          <p:cNvSpPr>
            <a:spLocks noGrp="1"/>
          </p:cNvSpPr>
          <p:nvPr>
            <p:ph type="sldNum" sz="quarter" idx="10"/>
          </p:nvPr>
        </p:nvSpPr>
        <p:spPr/>
        <p:txBody>
          <a:bodyPr/>
          <a:lstStyle/>
          <a:p>
            <a:fld id="{E1122FC4-5BEB-4506-998E-E4CE0EDB3837}" type="slidenum">
              <a:rPr lang="en-US" smtClean="0"/>
              <a:t>41</a:t>
            </a:fld>
            <a:endParaRPr lang="en-US"/>
          </a:p>
        </p:txBody>
      </p:sp>
    </p:spTree>
    <p:extLst>
      <p:ext uri="{BB962C8B-B14F-4D97-AF65-F5344CB8AC3E}">
        <p14:creationId xmlns:p14="http://schemas.microsoft.com/office/powerpoint/2010/main" val="357813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BFF65-126E-455A-884E-7148095BAEA8}" type="slidenum">
              <a:rPr lang="en-US" smtClean="0"/>
              <a:t>43</a:t>
            </a:fld>
            <a:endParaRPr lang="en-US"/>
          </a:p>
        </p:txBody>
      </p:sp>
    </p:spTree>
    <p:extLst>
      <p:ext uri="{BB962C8B-B14F-4D97-AF65-F5344CB8AC3E}">
        <p14:creationId xmlns:p14="http://schemas.microsoft.com/office/powerpoint/2010/main" val="399974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ea typeface="ＭＳ Ｐゴシック" charset="0"/>
              </a:defRPr>
            </a:lvl1pPr>
            <a:lvl2pPr marL="702756" indent="-270291" defTabSz="914485" eaLnBrk="0" hangingPunct="0">
              <a:defRPr>
                <a:solidFill>
                  <a:schemeClr val="tx1"/>
                </a:solidFill>
                <a:latin typeface="Arial" charset="0"/>
                <a:ea typeface="ＭＳ Ｐゴシック" charset="0"/>
              </a:defRPr>
            </a:lvl2pPr>
            <a:lvl3pPr marL="1081164" indent="-216233" defTabSz="914485" eaLnBrk="0" hangingPunct="0">
              <a:defRPr>
                <a:solidFill>
                  <a:schemeClr val="tx1"/>
                </a:solidFill>
                <a:latin typeface="Arial" charset="0"/>
                <a:ea typeface="ＭＳ Ｐゴシック" charset="0"/>
              </a:defRPr>
            </a:lvl3pPr>
            <a:lvl4pPr marL="1513629" indent="-216233" defTabSz="914485" eaLnBrk="0" hangingPunct="0">
              <a:defRPr>
                <a:solidFill>
                  <a:schemeClr val="tx1"/>
                </a:solidFill>
                <a:latin typeface="Arial" charset="0"/>
                <a:ea typeface="ＭＳ Ｐゴシック" charset="0"/>
              </a:defRPr>
            </a:lvl4pPr>
            <a:lvl5pPr marL="1946095" indent="-216233" defTabSz="914485" eaLnBrk="0" hangingPunct="0">
              <a:defRPr>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14D6CD3-4CC7-7C42-BA28-F085869A9D48}" type="slidenum">
              <a:rPr lang="en-US"/>
              <a:pPr eaLnBrk="1" hangingPunct="1"/>
              <a:t>10</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ea typeface="ＭＳ Ｐゴシック" charset="0"/>
              </a:defRPr>
            </a:lvl1pPr>
            <a:lvl2pPr marL="702756" indent="-270291" defTabSz="914485" eaLnBrk="0" hangingPunct="0">
              <a:defRPr>
                <a:solidFill>
                  <a:schemeClr val="tx1"/>
                </a:solidFill>
                <a:latin typeface="Arial" charset="0"/>
                <a:ea typeface="ＭＳ Ｐゴシック" charset="0"/>
              </a:defRPr>
            </a:lvl2pPr>
            <a:lvl3pPr marL="1081164" indent="-216233" defTabSz="914485" eaLnBrk="0" hangingPunct="0">
              <a:defRPr>
                <a:solidFill>
                  <a:schemeClr val="tx1"/>
                </a:solidFill>
                <a:latin typeface="Arial" charset="0"/>
                <a:ea typeface="ＭＳ Ｐゴシック" charset="0"/>
              </a:defRPr>
            </a:lvl3pPr>
            <a:lvl4pPr marL="1513629" indent="-216233" defTabSz="914485" eaLnBrk="0" hangingPunct="0">
              <a:defRPr>
                <a:solidFill>
                  <a:schemeClr val="tx1"/>
                </a:solidFill>
                <a:latin typeface="Arial" charset="0"/>
                <a:ea typeface="ＭＳ Ｐゴシック" charset="0"/>
              </a:defRPr>
            </a:lvl4pPr>
            <a:lvl5pPr marL="1946095" indent="-216233" defTabSz="914485" eaLnBrk="0" hangingPunct="0">
              <a:defRPr>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3219386-E13A-C34E-AF41-98736D967A5A}" type="slidenum">
              <a:rPr lang="en-US"/>
              <a:pPr eaLnBrk="1" hangingPunct="1"/>
              <a:t>11</a:t>
            </a:fld>
            <a:endParaRPr lang="en-US"/>
          </a:p>
        </p:txBody>
      </p:sp>
      <p:sp>
        <p:nvSpPr>
          <p:cNvPr id="124931" name="Rectangle 2"/>
          <p:cNvSpPr>
            <a:spLocks noGrp="1" noRot="1" noChangeAspect="1" noChangeArrowheads="1" noTextEdit="1"/>
          </p:cNvSpPr>
          <p:nvPr>
            <p:ph type="sldImg"/>
          </p:nvPr>
        </p:nvSpPr>
        <p:spPr>
          <a:xfrm>
            <a:off x="1144588" y="687388"/>
            <a:ext cx="4570412" cy="3429000"/>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ea typeface="ＭＳ Ｐゴシック" charset="0"/>
              </a:defRPr>
            </a:lvl1pPr>
            <a:lvl2pPr marL="702756" indent="-270291" defTabSz="914485" eaLnBrk="0" hangingPunct="0">
              <a:defRPr>
                <a:solidFill>
                  <a:schemeClr val="tx1"/>
                </a:solidFill>
                <a:latin typeface="Arial" charset="0"/>
                <a:ea typeface="ＭＳ Ｐゴシック" charset="0"/>
              </a:defRPr>
            </a:lvl2pPr>
            <a:lvl3pPr marL="1081164" indent="-216233" defTabSz="914485" eaLnBrk="0" hangingPunct="0">
              <a:defRPr>
                <a:solidFill>
                  <a:schemeClr val="tx1"/>
                </a:solidFill>
                <a:latin typeface="Arial" charset="0"/>
                <a:ea typeface="ＭＳ Ｐゴシック" charset="0"/>
              </a:defRPr>
            </a:lvl3pPr>
            <a:lvl4pPr marL="1513629" indent="-216233" defTabSz="914485" eaLnBrk="0" hangingPunct="0">
              <a:defRPr>
                <a:solidFill>
                  <a:schemeClr val="tx1"/>
                </a:solidFill>
                <a:latin typeface="Arial" charset="0"/>
                <a:ea typeface="ＭＳ Ｐゴシック" charset="0"/>
              </a:defRPr>
            </a:lvl4pPr>
            <a:lvl5pPr marL="1946095" indent="-216233" defTabSz="914485" eaLnBrk="0" hangingPunct="0">
              <a:defRPr>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039C105-6C38-BE40-9695-F1F323F02069}" type="slidenum">
              <a:rPr lang="en-US"/>
              <a:pPr eaLnBrk="1" hangingPunct="1"/>
              <a:t>12</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ea typeface="ＭＳ Ｐゴシック" charset="0"/>
              </a:defRPr>
            </a:lvl1pPr>
            <a:lvl2pPr marL="702756" indent="-270291" defTabSz="914485" eaLnBrk="0" hangingPunct="0">
              <a:defRPr>
                <a:solidFill>
                  <a:schemeClr val="tx1"/>
                </a:solidFill>
                <a:latin typeface="Arial" charset="0"/>
                <a:ea typeface="ＭＳ Ｐゴシック" charset="0"/>
              </a:defRPr>
            </a:lvl2pPr>
            <a:lvl3pPr marL="1081164" indent="-216233" defTabSz="914485" eaLnBrk="0" hangingPunct="0">
              <a:defRPr>
                <a:solidFill>
                  <a:schemeClr val="tx1"/>
                </a:solidFill>
                <a:latin typeface="Arial" charset="0"/>
                <a:ea typeface="ＭＳ Ｐゴシック" charset="0"/>
              </a:defRPr>
            </a:lvl3pPr>
            <a:lvl4pPr marL="1513629" indent="-216233" defTabSz="914485" eaLnBrk="0" hangingPunct="0">
              <a:defRPr>
                <a:solidFill>
                  <a:schemeClr val="tx1"/>
                </a:solidFill>
                <a:latin typeface="Arial" charset="0"/>
                <a:ea typeface="ＭＳ Ｐゴシック" charset="0"/>
              </a:defRPr>
            </a:lvl4pPr>
            <a:lvl5pPr marL="1946095" indent="-216233" defTabSz="914485" eaLnBrk="0" hangingPunct="0">
              <a:defRPr>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B86A0D6-32EC-844C-8E0B-35DD5D82A893}" type="slidenum">
              <a:rPr lang="en-US">
                <a:solidFill>
                  <a:prstClr val="black"/>
                </a:solidFill>
              </a:rPr>
              <a:pPr eaLnBrk="1" hangingPunct="1"/>
              <a:t>13</a:t>
            </a:fld>
            <a:endParaRPr lang="en-US">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ea typeface="ＭＳ Ｐゴシック" charset="0"/>
              </a:defRPr>
            </a:lvl1pPr>
            <a:lvl2pPr marL="702756" indent="-270291" defTabSz="914485" eaLnBrk="0" hangingPunct="0">
              <a:defRPr>
                <a:solidFill>
                  <a:schemeClr val="tx1"/>
                </a:solidFill>
                <a:latin typeface="Arial" charset="0"/>
                <a:ea typeface="ＭＳ Ｐゴシック" charset="0"/>
              </a:defRPr>
            </a:lvl2pPr>
            <a:lvl3pPr marL="1081164" indent="-216233" defTabSz="914485" eaLnBrk="0" hangingPunct="0">
              <a:defRPr>
                <a:solidFill>
                  <a:schemeClr val="tx1"/>
                </a:solidFill>
                <a:latin typeface="Arial" charset="0"/>
                <a:ea typeface="ＭＳ Ｐゴシック" charset="0"/>
              </a:defRPr>
            </a:lvl3pPr>
            <a:lvl4pPr marL="1513629" indent="-216233" defTabSz="914485" eaLnBrk="0" hangingPunct="0">
              <a:defRPr>
                <a:solidFill>
                  <a:schemeClr val="tx1"/>
                </a:solidFill>
                <a:latin typeface="Arial" charset="0"/>
                <a:ea typeface="ＭＳ Ｐゴシック" charset="0"/>
              </a:defRPr>
            </a:lvl4pPr>
            <a:lvl5pPr marL="1946095" indent="-216233" defTabSz="914485" eaLnBrk="0" hangingPunct="0">
              <a:defRPr>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121CF3A-F8CA-E948-94B5-601407CE1521}" type="slidenum">
              <a:rPr lang="en-US"/>
              <a:pPr eaLnBrk="1" hangingPunct="1"/>
              <a:t>14</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ea typeface="ＭＳ Ｐゴシック" charset="0"/>
              </a:defRPr>
            </a:lvl1pPr>
            <a:lvl2pPr marL="742950" indent="-285750" defTabSz="966788" eaLnBrk="0" hangingPunct="0">
              <a:defRPr>
                <a:solidFill>
                  <a:schemeClr val="tx1"/>
                </a:solidFill>
                <a:latin typeface="Arial" charset="0"/>
                <a:ea typeface="ＭＳ Ｐゴシック" charset="0"/>
              </a:defRPr>
            </a:lvl2pPr>
            <a:lvl3pPr marL="1143000" indent="-228600" defTabSz="966788" eaLnBrk="0" hangingPunct="0">
              <a:defRPr>
                <a:solidFill>
                  <a:schemeClr val="tx1"/>
                </a:solidFill>
                <a:latin typeface="Arial" charset="0"/>
                <a:ea typeface="ＭＳ Ｐゴシック" charset="0"/>
              </a:defRPr>
            </a:lvl3pPr>
            <a:lvl4pPr marL="1600200" indent="-228600" defTabSz="966788" eaLnBrk="0" hangingPunct="0">
              <a:defRPr>
                <a:solidFill>
                  <a:schemeClr val="tx1"/>
                </a:solidFill>
                <a:latin typeface="Arial" charset="0"/>
                <a:ea typeface="ＭＳ Ｐゴシック" charset="0"/>
              </a:defRPr>
            </a:lvl4pPr>
            <a:lvl5pPr marL="2057400" indent="-228600" defTabSz="966788" eaLnBrk="0" hangingPunct="0">
              <a:defRPr>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D6A29FF-936B-5942-8DB4-54CFAB2B20C1}" type="slidenum">
              <a:rPr lang="en-US" sz="1200">
                <a:solidFill>
                  <a:prstClr val="black"/>
                </a:solidFill>
              </a:rPr>
              <a:pPr algn="r" eaLnBrk="1" hangingPunct="1"/>
              <a:t>15</a:t>
            </a:fld>
            <a:endParaRPr lang="en-US" sz="1200">
              <a:solidFill>
                <a:prstClr val="black"/>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ea typeface="ＭＳ Ｐゴシック" charset="0"/>
              </a:defRPr>
            </a:lvl1pPr>
            <a:lvl2pPr marL="702756" indent="-270291" defTabSz="914485" eaLnBrk="0" hangingPunct="0">
              <a:defRPr>
                <a:solidFill>
                  <a:schemeClr val="tx1"/>
                </a:solidFill>
                <a:latin typeface="Arial" charset="0"/>
                <a:ea typeface="ＭＳ Ｐゴシック" charset="0"/>
              </a:defRPr>
            </a:lvl2pPr>
            <a:lvl3pPr marL="1081164" indent="-216233" defTabSz="914485" eaLnBrk="0" hangingPunct="0">
              <a:defRPr>
                <a:solidFill>
                  <a:schemeClr val="tx1"/>
                </a:solidFill>
                <a:latin typeface="Arial" charset="0"/>
                <a:ea typeface="ＭＳ Ｐゴシック" charset="0"/>
              </a:defRPr>
            </a:lvl3pPr>
            <a:lvl4pPr marL="1513629" indent="-216233" defTabSz="914485" eaLnBrk="0" hangingPunct="0">
              <a:defRPr>
                <a:solidFill>
                  <a:schemeClr val="tx1"/>
                </a:solidFill>
                <a:latin typeface="Arial" charset="0"/>
                <a:ea typeface="ＭＳ Ｐゴシック" charset="0"/>
              </a:defRPr>
            </a:lvl4pPr>
            <a:lvl5pPr marL="1946095" indent="-216233" defTabSz="914485" eaLnBrk="0" hangingPunct="0">
              <a:defRPr>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1453AC-E8BE-C64D-970E-B16DC8EBD485}" type="slidenum">
              <a:rPr lang="en-US"/>
              <a:pPr eaLnBrk="1" hangingPunct="1"/>
              <a:t>16</a:t>
            </a:fld>
            <a:endParaRPr 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a:ln/>
        </p:spPr>
      </p:sp>
      <p:sp>
        <p:nvSpPr>
          <p:cNvPr id="51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a typeface="ＭＳ Ｐゴシック" pitchFamily="34" charset="-128"/>
            </a:endParaRPr>
          </a:p>
        </p:txBody>
      </p:sp>
      <p:sp>
        <p:nvSpPr>
          <p:cNvPr id="5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10000">
                <a:solidFill>
                  <a:schemeClr val="tx1"/>
                </a:solidFill>
                <a:latin typeface="Arial" pitchFamily="34" charset="0"/>
                <a:ea typeface="ＭＳ Ｐゴシック" pitchFamily="34" charset="-128"/>
              </a:defRPr>
            </a:lvl1pPr>
            <a:lvl2pPr marL="742950" indent="-285750">
              <a:defRPr sz="2400" baseline="-10000">
                <a:solidFill>
                  <a:schemeClr val="tx1"/>
                </a:solidFill>
                <a:latin typeface="Arial" pitchFamily="34" charset="0"/>
                <a:ea typeface="ＭＳ Ｐゴシック" pitchFamily="34" charset="-128"/>
              </a:defRPr>
            </a:lvl2pPr>
            <a:lvl3pPr marL="1143000" indent="-228600">
              <a:defRPr sz="2400" baseline="-10000">
                <a:solidFill>
                  <a:schemeClr val="tx1"/>
                </a:solidFill>
                <a:latin typeface="Arial" pitchFamily="34" charset="0"/>
                <a:ea typeface="ＭＳ Ｐゴシック" pitchFamily="34" charset="-128"/>
              </a:defRPr>
            </a:lvl3pPr>
            <a:lvl4pPr marL="1600200" indent="-228600">
              <a:defRPr sz="2400" baseline="-10000">
                <a:solidFill>
                  <a:schemeClr val="tx1"/>
                </a:solidFill>
                <a:latin typeface="Arial" pitchFamily="34" charset="0"/>
                <a:ea typeface="ＭＳ Ｐゴシック" pitchFamily="34" charset="-128"/>
              </a:defRPr>
            </a:lvl4pPr>
            <a:lvl5pPr marL="2057400" indent="-228600">
              <a:defRPr sz="2400" baseline="-1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9pPr>
          </a:lstStyle>
          <a:p>
            <a:fld id="{8E255620-6835-4AD6-89B9-14AA7014C573}" type="slidenum">
              <a:rPr lang="en-US" altLang="en-US" sz="1200" baseline="0">
                <a:latin typeface="Times" charset="0"/>
              </a:rPr>
              <a:pPr/>
              <a:t>17</a:t>
            </a:fld>
            <a:endParaRPr lang="en-US" altLang="en-US" sz="1200" baseline="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44B4C4-8E59-438A-912F-9309FB30AEFA}"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A836B-8899-4BEB-AA3D-536A54A93B84}" type="slidenum">
              <a:rPr lang="en-US" smtClean="0"/>
              <a:t>‹#›</a:t>
            </a:fld>
            <a:endParaRPr lang="en-US"/>
          </a:p>
        </p:txBody>
      </p:sp>
    </p:spTree>
    <p:extLst>
      <p:ext uri="{BB962C8B-B14F-4D97-AF65-F5344CB8AC3E}">
        <p14:creationId xmlns:p14="http://schemas.microsoft.com/office/powerpoint/2010/main" val="155766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4B4C4-8E59-438A-912F-9309FB30AEFA}"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A836B-8899-4BEB-AA3D-536A54A93B84}" type="slidenum">
              <a:rPr lang="en-US" smtClean="0"/>
              <a:t>‹#›</a:t>
            </a:fld>
            <a:endParaRPr lang="en-US"/>
          </a:p>
        </p:txBody>
      </p:sp>
    </p:spTree>
    <p:extLst>
      <p:ext uri="{BB962C8B-B14F-4D97-AF65-F5344CB8AC3E}">
        <p14:creationId xmlns:p14="http://schemas.microsoft.com/office/powerpoint/2010/main" val="220238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4B4C4-8E59-438A-912F-9309FB30AEFA}"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A836B-8899-4BEB-AA3D-536A54A93B84}" type="slidenum">
              <a:rPr lang="en-US" smtClean="0"/>
              <a:t>‹#›</a:t>
            </a:fld>
            <a:endParaRPr lang="en-US"/>
          </a:p>
        </p:txBody>
      </p:sp>
    </p:spTree>
    <p:extLst>
      <p:ext uri="{BB962C8B-B14F-4D97-AF65-F5344CB8AC3E}">
        <p14:creationId xmlns:p14="http://schemas.microsoft.com/office/powerpoint/2010/main" val="122256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4B4C4-8E59-438A-912F-9309FB30AEFA}"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A836B-8899-4BEB-AA3D-536A54A93B84}" type="slidenum">
              <a:rPr lang="en-US" smtClean="0"/>
              <a:t>‹#›</a:t>
            </a:fld>
            <a:endParaRPr lang="en-US"/>
          </a:p>
        </p:txBody>
      </p:sp>
    </p:spTree>
    <p:extLst>
      <p:ext uri="{BB962C8B-B14F-4D97-AF65-F5344CB8AC3E}">
        <p14:creationId xmlns:p14="http://schemas.microsoft.com/office/powerpoint/2010/main" val="148946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4B4C4-8E59-438A-912F-9309FB30AEFA}"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A836B-8899-4BEB-AA3D-536A54A93B84}" type="slidenum">
              <a:rPr lang="en-US" smtClean="0"/>
              <a:t>‹#›</a:t>
            </a:fld>
            <a:endParaRPr lang="en-US"/>
          </a:p>
        </p:txBody>
      </p:sp>
    </p:spTree>
    <p:extLst>
      <p:ext uri="{BB962C8B-B14F-4D97-AF65-F5344CB8AC3E}">
        <p14:creationId xmlns:p14="http://schemas.microsoft.com/office/powerpoint/2010/main" val="289184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44B4C4-8E59-438A-912F-9309FB30AEFA}"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A836B-8899-4BEB-AA3D-536A54A93B84}" type="slidenum">
              <a:rPr lang="en-US" smtClean="0"/>
              <a:t>‹#›</a:t>
            </a:fld>
            <a:endParaRPr lang="en-US"/>
          </a:p>
        </p:txBody>
      </p:sp>
    </p:spTree>
    <p:extLst>
      <p:ext uri="{BB962C8B-B14F-4D97-AF65-F5344CB8AC3E}">
        <p14:creationId xmlns:p14="http://schemas.microsoft.com/office/powerpoint/2010/main" val="108193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44B4C4-8E59-438A-912F-9309FB30AEFA}"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A836B-8899-4BEB-AA3D-536A54A93B84}" type="slidenum">
              <a:rPr lang="en-US" smtClean="0"/>
              <a:t>‹#›</a:t>
            </a:fld>
            <a:endParaRPr lang="en-US"/>
          </a:p>
        </p:txBody>
      </p:sp>
    </p:spTree>
    <p:extLst>
      <p:ext uri="{BB962C8B-B14F-4D97-AF65-F5344CB8AC3E}">
        <p14:creationId xmlns:p14="http://schemas.microsoft.com/office/powerpoint/2010/main" val="58521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44B4C4-8E59-438A-912F-9309FB30AEFA}"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A836B-8899-4BEB-AA3D-536A54A93B84}" type="slidenum">
              <a:rPr lang="en-US" smtClean="0"/>
              <a:t>‹#›</a:t>
            </a:fld>
            <a:endParaRPr lang="en-US"/>
          </a:p>
        </p:txBody>
      </p:sp>
    </p:spTree>
    <p:extLst>
      <p:ext uri="{BB962C8B-B14F-4D97-AF65-F5344CB8AC3E}">
        <p14:creationId xmlns:p14="http://schemas.microsoft.com/office/powerpoint/2010/main" val="150221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4B4C4-8E59-438A-912F-9309FB30AEFA}"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A836B-8899-4BEB-AA3D-536A54A93B84}" type="slidenum">
              <a:rPr lang="en-US" smtClean="0"/>
              <a:t>‹#›</a:t>
            </a:fld>
            <a:endParaRPr lang="en-US"/>
          </a:p>
        </p:txBody>
      </p:sp>
    </p:spTree>
    <p:extLst>
      <p:ext uri="{BB962C8B-B14F-4D97-AF65-F5344CB8AC3E}">
        <p14:creationId xmlns:p14="http://schemas.microsoft.com/office/powerpoint/2010/main" val="408614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4B4C4-8E59-438A-912F-9309FB30AEFA}"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A836B-8899-4BEB-AA3D-536A54A93B84}" type="slidenum">
              <a:rPr lang="en-US" smtClean="0"/>
              <a:t>‹#›</a:t>
            </a:fld>
            <a:endParaRPr lang="en-US"/>
          </a:p>
        </p:txBody>
      </p:sp>
    </p:spTree>
    <p:extLst>
      <p:ext uri="{BB962C8B-B14F-4D97-AF65-F5344CB8AC3E}">
        <p14:creationId xmlns:p14="http://schemas.microsoft.com/office/powerpoint/2010/main" val="363189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4B4C4-8E59-438A-912F-9309FB30AEFA}"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A836B-8899-4BEB-AA3D-536A54A93B84}" type="slidenum">
              <a:rPr lang="en-US" smtClean="0"/>
              <a:t>‹#›</a:t>
            </a:fld>
            <a:endParaRPr lang="en-US"/>
          </a:p>
        </p:txBody>
      </p:sp>
    </p:spTree>
    <p:extLst>
      <p:ext uri="{BB962C8B-B14F-4D97-AF65-F5344CB8AC3E}">
        <p14:creationId xmlns:p14="http://schemas.microsoft.com/office/powerpoint/2010/main" val="343233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4B4C4-8E59-438A-912F-9309FB30AEFA}" type="datetimeFigureOut">
              <a:rPr lang="en-US" smtClean="0"/>
              <a:t>6/17/2019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A836B-8899-4BEB-AA3D-536A54A93B84}" type="slidenum">
              <a:rPr lang="en-US" smtClean="0"/>
              <a:t>‹#›</a:t>
            </a:fld>
            <a:endParaRPr lang="en-US"/>
          </a:p>
        </p:txBody>
      </p:sp>
    </p:spTree>
    <p:extLst>
      <p:ext uri="{BB962C8B-B14F-4D97-AF65-F5344CB8AC3E}">
        <p14:creationId xmlns:p14="http://schemas.microsoft.com/office/powerpoint/2010/main" val="674376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0.t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43.tif"/><Relationship Id="rId3" Type="http://schemas.microsoft.com/office/2007/relationships/media" Target="../media/media3.wmv"/><Relationship Id="rId7" Type="http://schemas.openxmlformats.org/officeDocument/2006/relationships/image" Target="../media/image42.png"/><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image" Target="../media/image41.png"/><Relationship Id="rId5" Type="http://schemas.openxmlformats.org/officeDocument/2006/relationships/slideLayout" Target="../slideLayouts/slideLayout6.xml"/><Relationship Id="rId4" Type="http://schemas.openxmlformats.org/officeDocument/2006/relationships/video" Target="../media/media3.wmv"/></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34.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hyperlink" Target="https://www.youtube.com/user/VCellEducation" TargetMode="External"/><Relationship Id="rId3" Type="http://schemas.openxmlformats.org/officeDocument/2006/relationships/hyperlink" Target="http://vcell.org" TargetMode="External"/><Relationship Id="rId7" Type="http://schemas.openxmlformats.org/officeDocument/2006/relationships/hyperlink" Target="http://vcell.org/suppor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groups.google.com/forum/#!forum/vcell-discuss" TargetMode="External"/><Relationship Id="rId11" Type="http://schemas.openxmlformats.org/officeDocument/2006/relationships/image" Target="../media/image72.png"/><Relationship Id="rId5" Type="http://schemas.openxmlformats.org/officeDocument/2006/relationships/hyperlink" Target="mailto:vcell_support@uchc.edu" TargetMode="External"/><Relationship Id="rId10" Type="http://schemas.openxmlformats.org/officeDocument/2006/relationships/hyperlink" Target="http://vcell.org/ssalad" TargetMode="External"/><Relationship Id="rId4" Type="http://schemas.openxmlformats.org/officeDocument/2006/relationships/hyperlink" Target="http://vcell.org/run-vcell-software" TargetMode="External"/><Relationship Id="rId9" Type="http://schemas.openxmlformats.org/officeDocument/2006/relationships/hyperlink" Target="http://vcell.org/vcell-published-model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400" y="2130425"/>
            <a:ext cx="5791200" cy="1470025"/>
          </a:xfrm>
        </p:spPr>
        <p:txBody>
          <a:bodyPr/>
          <a:lstStyle/>
          <a:p>
            <a:r>
              <a:rPr lang="en-US" dirty="0" smtClean="0"/>
              <a:t>FINDING YOUR INNER VCELL MODELER</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2919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0" y="123825"/>
            <a:ext cx="9140825"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107950" y="6376988"/>
            <a:ext cx="2482850" cy="404812"/>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cs typeface="Arial" charset="0"/>
              </a:rPr>
              <a:t>Pollard &amp; Borisy, 2003</a:t>
            </a:r>
          </a:p>
        </p:txBody>
      </p:sp>
      <p:grpSp>
        <p:nvGrpSpPr>
          <p:cNvPr id="47108" name="Group 4"/>
          <p:cNvGrpSpPr>
            <a:grpSpLocks/>
          </p:cNvGrpSpPr>
          <p:nvPr/>
        </p:nvGrpSpPr>
        <p:grpSpPr bwMode="auto">
          <a:xfrm>
            <a:off x="2362200" y="609600"/>
            <a:ext cx="5867400" cy="6124575"/>
            <a:chOff x="1488" y="384"/>
            <a:chExt cx="3696" cy="3858"/>
          </a:xfrm>
        </p:grpSpPr>
        <p:sp>
          <p:nvSpPr>
            <p:cNvPr id="47118" name="AutoShape 5"/>
            <p:cNvSpPr>
              <a:spLocks noChangeArrowheads="1"/>
            </p:cNvSpPr>
            <p:nvPr/>
          </p:nvSpPr>
          <p:spPr bwMode="auto">
            <a:xfrm>
              <a:off x="1488" y="912"/>
              <a:ext cx="1056" cy="528"/>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cs typeface="Arial" charset="0"/>
              </a:endParaRPr>
            </a:p>
          </p:txBody>
        </p:sp>
        <p:sp>
          <p:nvSpPr>
            <p:cNvPr id="47119" name="AutoShape 6"/>
            <p:cNvSpPr>
              <a:spLocks noChangeArrowheads="1"/>
            </p:cNvSpPr>
            <p:nvPr/>
          </p:nvSpPr>
          <p:spPr bwMode="auto">
            <a:xfrm>
              <a:off x="2592" y="2112"/>
              <a:ext cx="624" cy="264"/>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cs typeface="Arial" charset="0"/>
              </a:endParaRPr>
            </a:p>
          </p:txBody>
        </p:sp>
        <p:sp>
          <p:nvSpPr>
            <p:cNvPr id="47120" name="AutoShape 7"/>
            <p:cNvSpPr>
              <a:spLocks noChangeArrowheads="1"/>
            </p:cNvSpPr>
            <p:nvPr/>
          </p:nvSpPr>
          <p:spPr bwMode="auto">
            <a:xfrm>
              <a:off x="3984" y="816"/>
              <a:ext cx="1200" cy="384"/>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cs typeface="Arial" charset="0"/>
              </a:endParaRPr>
            </a:p>
          </p:txBody>
        </p:sp>
        <p:sp>
          <p:nvSpPr>
            <p:cNvPr id="47121" name="AutoShape 8"/>
            <p:cNvSpPr>
              <a:spLocks noChangeArrowheads="1"/>
            </p:cNvSpPr>
            <p:nvPr/>
          </p:nvSpPr>
          <p:spPr bwMode="auto">
            <a:xfrm>
              <a:off x="4080" y="384"/>
              <a:ext cx="912" cy="336"/>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cs typeface="Arial" charset="0"/>
              </a:endParaRPr>
            </a:p>
          </p:txBody>
        </p:sp>
        <p:sp>
          <p:nvSpPr>
            <p:cNvPr id="47122" name="AutoShape 9"/>
            <p:cNvSpPr>
              <a:spLocks noChangeArrowheads="1"/>
            </p:cNvSpPr>
            <p:nvPr/>
          </p:nvSpPr>
          <p:spPr bwMode="auto">
            <a:xfrm>
              <a:off x="3888" y="2112"/>
              <a:ext cx="1152" cy="480"/>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cs typeface="Arial" charset="0"/>
              </a:endParaRPr>
            </a:p>
          </p:txBody>
        </p:sp>
        <p:sp>
          <p:nvSpPr>
            <p:cNvPr id="47123" name="AutoShape 10"/>
            <p:cNvSpPr>
              <a:spLocks noChangeArrowheads="1"/>
            </p:cNvSpPr>
            <p:nvPr/>
          </p:nvSpPr>
          <p:spPr bwMode="auto">
            <a:xfrm>
              <a:off x="1872" y="2688"/>
              <a:ext cx="1296" cy="336"/>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cs typeface="Arial" charset="0"/>
              </a:endParaRPr>
            </a:p>
          </p:txBody>
        </p:sp>
        <p:sp>
          <p:nvSpPr>
            <p:cNvPr id="47124" name="AutoShape 11"/>
            <p:cNvSpPr>
              <a:spLocks noChangeArrowheads="1"/>
            </p:cNvSpPr>
            <p:nvPr/>
          </p:nvSpPr>
          <p:spPr bwMode="auto">
            <a:xfrm>
              <a:off x="2496" y="4032"/>
              <a:ext cx="2592" cy="210"/>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cs typeface="Arial" charset="0"/>
              </a:endParaRPr>
            </a:p>
          </p:txBody>
        </p:sp>
      </p:grpSp>
      <p:sp>
        <p:nvSpPr>
          <p:cNvPr id="333836" name="AutoShape 12"/>
          <p:cNvSpPr>
            <a:spLocks noChangeArrowheads="1"/>
          </p:cNvSpPr>
          <p:nvPr/>
        </p:nvSpPr>
        <p:spPr bwMode="auto">
          <a:xfrm>
            <a:off x="7239000" y="4648200"/>
            <a:ext cx="1676400" cy="609600"/>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pPr algn="ctr" eaLnBrk="0" hangingPunct="0"/>
            <a:r>
              <a:rPr lang="en-US" sz="1400">
                <a:cs typeface="Arial" charset="0"/>
              </a:rPr>
              <a:t>13. Thymosin-ß4</a:t>
            </a:r>
          </a:p>
          <a:p>
            <a:pPr algn="ctr" eaLnBrk="0" hangingPunct="0"/>
            <a:r>
              <a:rPr lang="en-US" sz="1400">
                <a:cs typeface="Arial" charset="0"/>
              </a:rPr>
              <a:t>buffers G-actin</a:t>
            </a:r>
          </a:p>
        </p:txBody>
      </p:sp>
      <p:sp>
        <p:nvSpPr>
          <p:cNvPr id="333837" name="AutoShape 13"/>
          <p:cNvSpPr>
            <a:spLocks noChangeArrowheads="1"/>
          </p:cNvSpPr>
          <p:nvPr/>
        </p:nvSpPr>
        <p:spPr bwMode="auto">
          <a:xfrm>
            <a:off x="6934200" y="5410200"/>
            <a:ext cx="1981200" cy="609600"/>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sz="1400">
                <a:cs typeface="Arial" charset="0"/>
              </a:rPr>
              <a:t>14. Actin filaments anneal and fragment</a:t>
            </a:r>
          </a:p>
        </p:txBody>
      </p:sp>
      <p:sp>
        <p:nvSpPr>
          <p:cNvPr id="333838" name="AutoShape 14"/>
          <p:cNvSpPr>
            <a:spLocks noChangeArrowheads="1"/>
          </p:cNvSpPr>
          <p:nvPr/>
        </p:nvSpPr>
        <p:spPr bwMode="auto">
          <a:xfrm>
            <a:off x="76200" y="4495800"/>
            <a:ext cx="1981200" cy="1219200"/>
          </a:xfrm>
          <a:prstGeom prst="roundRect">
            <a:avLst>
              <a:gd name="adj" fmla="val 16667"/>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sz="1600">
                <a:cs typeface="Arial" charset="0"/>
              </a:rPr>
              <a:t>3 kinds of actin:</a:t>
            </a:r>
          </a:p>
          <a:p>
            <a:pPr algn="ctr" eaLnBrk="0" hangingPunct="0"/>
            <a:r>
              <a:rPr lang="en-US" sz="1600">
                <a:cs typeface="Arial" charset="0"/>
              </a:rPr>
              <a:t>ATP, ADPPi, ADP </a:t>
            </a:r>
          </a:p>
          <a:p>
            <a:pPr algn="ctr" eaLnBrk="0" hangingPunct="0"/>
            <a:r>
              <a:rPr lang="en-US" sz="1600">
                <a:cs typeface="Arial" charset="0"/>
              </a:rPr>
              <a:t>2 kinds of end:</a:t>
            </a:r>
          </a:p>
          <a:p>
            <a:pPr algn="ctr" eaLnBrk="0" hangingPunct="0"/>
            <a:r>
              <a:rPr lang="en-US" sz="1600">
                <a:cs typeface="Arial" charset="0"/>
              </a:rPr>
              <a:t>barbed, pointed</a:t>
            </a:r>
          </a:p>
        </p:txBody>
      </p:sp>
      <p:sp>
        <p:nvSpPr>
          <p:cNvPr id="47112" name="AutoShape 15"/>
          <p:cNvSpPr>
            <a:spLocks noChangeArrowheads="1"/>
          </p:cNvSpPr>
          <p:nvPr/>
        </p:nvSpPr>
        <p:spPr bwMode="auto">
          <a:xfrm>
            <a:off x="1066800" y="1447800"/>
            <a:ext cx="1219200" cy="533400"/>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cs typeface="Arial" charset="0"/>
            </a:endParaRPr>
          </a:p>
        </p:txBody>
      </p:sp>
    </p:spTree>
    <p:extLst>
      <p:ext uri="{BB962C8B-B14F-4D97-AF65-F5344CB8AC3E}">
        <p14:creationId xmlns:p14="http://schemas.microsoft.com/office/powerpoint/2010/main" val="35968766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88900" y="1366838"/>
            <a:ext cx="1800225" cy="4265612"/>
            <a:chOff x="91" y="924"/>
            <a:chExt cx="1134" cy="2687"/>
          </a:xfrm>
        </p:grpSpPr>
        <p:pic>
          <p:nvPicPr>
            <p:cNvPr id="49172" name="Picture 3" descr="membrane reaction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 y="1289"/>
              <a:ext cx="1132" cy="2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73" name="Rectangle 4"/>
            <p:cNvSpPr>
              <a:spLocks noChangeArrowheads="1"/>
            </p:cNvSpPr>
            <p:nvPr/>
          </p:nvSpPr>
          <p:spPr bwMode="auto">
            <a:xfrm>
              <a:off x="91" y="924"/>
              <a:ext cx="1134" cy="365"/>
            </a:xfrm>
            <a:prstGeom prst="rect">
              <a:avLst/>
            </a:prstGeom>
            <a:solidFill>
              <a:schemeClr val="bg1"/>
            </a:solidFill>
            <a:ln w="9525">
              <a:solidFill>
                <a:srgbClr val="000000"/>
              </a:solidFill>
              <a:miter lim="800000"/>
              <a:headEnd/>
              <a:tailEnd/>
            </a:ln>
          </p:spPr>
          <p:txBody>
            <a:bodyPr wrap="none" anchor="ctr">
              <a:spAutoFit/>
            </a:bodyPr>
            <a:lstStyle/>
            <a:p>
              <a:pPr algn="ctr" eaLnBrk="0" hangingPunct="0"/>
              <a:endParaRPr lang="en-US">
                <a:cs typeface="Arial" charset="0"/>
              </a:endParaRPr>
            </a:p>
          </p:txBody>
        </p:sp>
      </p:grpSp>
      <p:pic>
        <p:nvPicPr>
          <p:cNvPr id="49155" name="Picture 5" descr="actin_cy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81200" y="1371600"/>
            <a:ext cx="7086600" cy="5264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6" name="Text Box 6"/>
          <p:cNvSpPr txBox="1">
            <a:spLocks noChangeArrowheads="1"/>
          </p:cNvSpPr>
          <p:nvPr/>
        </p:nvSpPr>
        <p:spPr bwMode="auto">
          <a:xfrm>
            <a:off x="65088" y="898525"/>
            <a:ext cx="1744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1600">
                <a:cs typeface="Arial" charset="0"/>
              </a:rPr>
              <a:t>At the Membrane</a:t>
            </a:r>
          </a:p>
        </p:txBody>
      </p:sp>
      <p:sp>
        <p:nvSpPr>
          <p:cNvPr id="49157" name="Text Box 7"/>
          <p:cNvSpPr txBox="1">
            <a:spLocks noChangeArrowheads="1"/>
          </p:cNvSpPr>
          <p:nvPr/>
        </p:nvSpPr>
        <p:spPr bwMode="auto">
          <a:xfrm>
            <a:off x="4745038" y="895350"/>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1600">
                <a:cs typeface="Arial" charset="0"/>
              </a:rPr>
              <a:t>In the Cytosol</a:t>
            </a:r>
          </a:p>
        </p:txBody>
      </p:sp>
      <p:sp>
        <p:nvSpPr>
          <p:cNvPr id="49158" name="Text Box 8"/>
          <p:cNvSpPr txBox="1">
            <a:spLocks noChangeArrowheads="1"/>
          </p:cNvSpPr>
          <p:nvPr/>
        </p:nvSpPr>
        <p:spPr bwMode="auto">
          <a:xfrm>
            <a:off x="2667000" y="141288"/>
            <a:ext cx="3757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2000">
                <a:cs typeface="Arial" charset="0"/>
              </a:rPr>
              <a:t>Reaction Network in Virtual Cell</a:t>
            </a:r>
          </a:p>
        </p:txBody>
      </p:sp>
      <p:sp>
        <p:nvSpPr>
          <p:cNvPr id="315401" name="AutoShape 9"/>
          <p:cNvSpPr>
            <a:spLocks noChangeArrowheads="1"/>
          </p:cNvSpPr>
          <p:nvPr/>
        </p:nvSpPr>
        <p:spPr bwMode="auto">
          <a:xfrm>
            <a:off x="3505200" y="3733800"/>
            <a:ext cx="1787525" cy="755650"/>
          </a:xfrm>
          <a:prstGeom prst="roundRect">
            <a:avLst>
              <a:gd name="adj" fmla="val 16667"/>
            </a:avLst>
          </a:prstGeom>
          <a:solidFill>
            <a:srgbClr val="CCFFFF">
              <a:alpha val="34117"/>
            </a:srgbClr>
          </a:solidFill>
          <a:ln w="57150">
            <a:solidFill>
              <a:srgbClr val="0000FF"/>
            </a:solidFill>
            <a:round/>
            <a:headEnd/>
            <a:tailEnd/>
          </a:ln>
        </p:spPr>
        <p:txBody>
          <a:bodyPr wrap="none" anchor="ctr">
            <a:spAutoFit/>
          </a:bodyPr>
          <a:lstStyle/>
          <a:p>
            <a:pPr algn="ctr" eaLnBrk="0" hangingPunct="0"/>
            <a:r>
              <a:rPr lang="en-US" sz="1200">
                <a:cs typeface="Arial" charset="0"/>
              </a:rPr>
              <a:t>Aging: ATP hydrolysis</a:t>
            </a:r>
          </a:p>
          <a:p>
            <a:pPr algn="ctr" eaLnBrk="0" hangingPunct="0"/>
            <a:r>
              <a:rPr lang="en-US" sz="1200">
                <a:cs typeface="Arial" charset="0"/>
              </a:rPr>
              <a:t>followed by </a:t>
            </a:r>
          </a:p>
          <a:p>
            <a:pPr algn="ctr" eaLnBrk="0" hangingPunct="0"/>
            <a:r>
              <a:rPr lang="en-US" sz="1200">
                <a:cs typeface="Arial" charset="0"/>
              </a:rPr>
              <a:t>Pi dissociation</a:t>
            </a:r>
          </a:p>
        </p:txBody>
      </p:sp>
      <p:sp>
        <p:nvSpPr>
          <p:cNvPr id="315402" name="AutoShape 10"/>
          <p:cNvSpPr>
            <a:spLocks noChangeArrowheads="1"/>
          </p:cNvSpPr>
          <p:nvPr/>
        </p:nvSpPr>
        <p:spPr bwMode="auto">
          <a:xfrm>
            <a:off x="2819400" y="5465763"/>
            <a:ext cx="1065213" cy="554037"/>
          </a:xfrm>
          <a:prstGeom prst="roundRect">
            <a:avLst>
              <a:gd name="adj" fmla="val 16667"/>
            </a:avLst>
          </a:prstGeom>
          <a:solidFill>
            <a:srgbClr val="CCFFFF">
              <a:alpha val="34117"/>
            </a:srgbClr>
          </a:solidFill>
          <a:ln w="57150">
            <a:solidFill>
              <a:srgbClr val="0000FF"/>
            </a:solidFill>
            <a:round/>
            <a:headEnd/>
            <a:tailEnd/>
          </a:ln>
        </p:spPr>
        <p:txBody>
          <a:bodyPr wrap="none" anchor="ctr">
            <a:spAutoFit/>
          </a:bodyPr>
          <a:lstStyle/>
          <a:p>
            <a:pPr algn="ctr" eaLnBrk="0" hangingPunct="0"/>
            <a:r>
              <a:rPr lang="en-US" sz="1200">
                <a:cs typeface="Arial" charset="0"/>
              </a:rPr>
              <a:t>Barbed end</a:t>
            </a:r>
          </a:p>
          <a:p>
            <a:pPr algn="ctr" eaLnBrk="0" hangingPunct="0"/>
            <a:r>
              <a:rPr lang="en-US" sz="1200">
                <a:cs typeface="Arial" charset="0"/>
              </a:rPr>
              <a:t>capping</a:t>
            </a:r>
          </a:p>
        </p:txBody>
      </p:sp>
      <p:sp>
        <p:nvSpPr>
          <p:cNvPr id="315403" name="AutoShape 11"/>
          <p:cNvSpPr>
            <a:spLocks noChangeArrowheads="1"/>
          </p:cNvSpPr>
          <p:nvPr/>
        </p:nvSpPr>
        <p:spPr bwMode="auto">
          <a:xfrm>
            <a:off x="6629400" y="2362200"/>
            <a:ext cx="1651000" cy="554038"/>
          </a:xfrm>
          <a:prstGeom prst="roundRect">
            <a:avLst>
              <a:gd name="adj" fmla="val 16667"/>
            </a:avLst>
          </a:prstGeom>
          <a:solidFill>
            <a:srgbClr val="CCFFFF">
              <a:alpha val="34117"/>
            </a:srgbClr>
          </a:solidFill>
          <a:ln w="57150">
            <a:solidFill>
              <a:srgbClr val="0000FF"/>
            </a:solidFill>
            <a:round/>
            <a:headEnd/>
            <a:tailEnd/>
          </a:ln>
        </p:spPr>
        <p:txBody>
          <a:bodyPr wrap="none" anchor="ctr">
            <a:spAutoFit/>
          </a:bodyPr>
          <a:lstStyle/>
          <a:p>
            <a:pPr algn="ctr" eaLnBrk="0" hangingPunct="0"/>
            <a:r>
              <a:rPr lang="en-US" sz="1200">
                <a:cs typeface="Arial" charset="0"/>
              </a:rPr>
              <a:t>Profilin binding and</a:t>
            </a:r>
          </a:p>
          <a:p>
            <a:pPr algn="ctr" eaLnBrk="0" hangingPunct="0"/>
            <a:r>
              <a:rPr lang="en-US" sz="1200">
                <a:cs typeface="Arial" charset="0"/>
              </a:rPr>
              <a:t>ADP/ATP Exchange</a:t>
            </a:r>
          </a:p>
        </p:txBody>
      </p:sp>
      <p:sp>
        <p:nvSpPr>
          <p:cNvPr id="315404" name="AutoShape 12"/>
          <p:cNvSpPr>
            <a:spLocks noChangeArrowheads="1"/>
          </p:cNvSpPr>
          <p:nvPr/>
        </p:nvSpPr>
        <p:spPr bwMode="auto">
          <a:xfrm>
            <a:off x="7772400" y="4038600"/>
            <a:ext cx="1168400" cy="554038"/>
          </a:xfrm>
          <a:prstGeom prst="roundRect">
            <a:avLst>
              <a:gd name="adj" fmla="val 16667"/>
            </a:avLst>
          </a:prstGeom>
          <a:solidFill>
            <a:srgbClr val="CCFFFF">
              <a:alpha val="34117"/>
            </a:srgbClr>
          </a:solidFill>
          <a:ln w="57150">
            <a:solidFill>
              <a:srgbClr val="0000FF"/>
            </a:solidFill>
            <a:round/>
            <a:headEnd/>
            <a:tailEnd/>
          </a:ln>
        </p:spPr>
        <p:txBody>
          <a:bodyPr wrap="none" anchor="ctr">
            <a:spAutoFit/>
          </a:bodyPr>
          <a:lstStyle/>
          <a:p>
            <a:pPr algn="ctr" eaLnBrk="0" hangingPunct="0"/>
            <a:r>
              <a:rPr lang="en-US" sz="1200">
                <a:cs typeface="Arial" charset="0"/>
              </a:rPr>
              <a:t>Thymosin-ß4</a:t>
            </a:r>
          </a:p>
          <a:p>
            <a:pPr algn="ctr" eaLnBrk="0" hangingPunct="0"/>
            <a:r>
              <a:rPr lang="en-US" sz="1200">
                <a:cs typeface="Arial" charset="0"/>
              </a:rPr>
              <a:t>buffering</a:t>
            </a:r>
          </a:p>
        </p:txBody>
      </p:sp>
      <p:sp>
        <p:nvSpPr>
          <p:cNvPr id="315405" name="AutoShape 13"/>
          <p:cNvSpPr>
            <a:spLocks noChangeArrowheads="1"/>
          </p:cNvSpPr>
          <p:nvPr/>
        </p:nvSpPr>
        <p:spPr bwMode="auto">
          <a:xfrm>
            <a:off x="5105400" y="1676400"/>
            <a:ext cx="1670050" cy="350838"/>
          </a:xfrm>
          <a:prstGeom prst="roundRect">
            <a:avLst>
              <a:gd name="adj" fmla="val 16667"/>
            </a:avLst>
          </a:prstGeom>
          <a:solidFill>
            <a:srgbClr val="CCFFFF">
              <a:alpha val="34117"/>
            </a:srgbClr>
          </a:solidFill>
          <a:ln w="57150">
            <a:solidFill>
              <a:srgbClr val="0000FF"/>
            </a:solidFill>
            <a:round/>
            <a:headEnd/>
            <a:tailEnd/>
          </a:ln>
        </p:spPr>
        <p:txBody>
          <a:bodyPr wrap="none" anchor="ctr">
            <a:spAutoFit/>
          </a:bodyPr>
          <a:lstStyle/>
          <a:p>
            <a:pPr algn="ctr" eaLnBrk="0" hangingPunct="0"/>
            <a:r>
              <a:rPr lang="en-US" sz="1200">
                <a:cs typeface="Arial" charset="0"/>
              </a:rPr>
              <a:t>Pointed end turnover</a:t>
            </a:r>
          </a:p>
        </p:txBody>
      </p:sp>
      <p:sp>
        <p:nvSpPr>
          <p:cNvPr id="315406" name="AutoShape 14"/>
          <p:cNvSpPr>
            <a:spLocks noChangeArrowheads="1"/>
          </p:cNvSpPr>
          <p:nvPr/>
        </p:nvSpPr>
        <p:spPr bwMode="auto">
          <a:xfrm>
            <a:off x="5241925" y="4979988"/>
            <a:ext cx="1858963" cy="554037"/>
          </a:xfrm>
          <a:prstGeom prst="roundRect">
            <a:avLst>
              <a:gd name="adj" fmla="val 16667"/>
            </a:avLst>
          </a:prstGeom>
          <a:solidFill>
            <a:srgbClr val="CCFFFF">
              <a:alpha val="34117"/>
            </a:srgbClr>
          </a:solidFill>
          <a:ln w="57150">
            <a:solidFill>
              <a:srgbClr val="0000FF"/>
            </a:solidFill>
            <a:round/>
            <a:headEnd/>
            <a:tailEnd/>
          </a:ln>
        </p:spPr>
        <p:txBody>
          <a:bodyPr wrap="none" anchor="ctr">
            <a:spAutoFit/>
          </a:bodyPr>
          <a:lstStyle/>
          <a:p>
            <a:pPr algn="ctr" eaLnBrk="0" hangingPunct="0"/>
            <a:r>
              <a:rPr lang="en-US" sz="1200">
                <a:cs typeface="Arial" charset="0"/>
              </a:rPr>
              <a:t>Barbed end turnover</a:t>
            </a:r>
          </a:p>
          <a:p>
            <a:pPr algn="ctr" eaLnBrk="0" hangingPunct="0"/>
            <a:r>
              <a:rPr lang="en-US" sz="1200">
                <a:cs typeface="Arial" charset="0"/>
              </a:rPr>
              <a:t>with and without profilin</a:t>
            </a:r>
          </a:p>
        </p:txBody>
      </p:sp>
      <p:sp>
        <p:nvSpPr>
          <p:cNvPr id="315407" name="AutoShape 15"/>
          <p:cNvSpPr>
            <a:spLocks noChangeArrowheads="1"/>
          </p:cNvSpPr>
          <p:nvPr/>
        </p:nvSpPr>
        <p:spPr bwMode="auto">
          <a:xfrm>
            <a:off x="2133600" y="2667000"/>
            <a:ext cx="1741488" cy="755650"/>
          </a:xfrm>
          <a:prstGeom prst="roundRect">
            <a:avLst>
              <a:gd name="adj" fmla="val 16667"/>
            </a:avLst>
          </a:prstGeom>
          <a:solidFill>
            <a:srgbClr val="CCFFFF">
              <a:alpha val="34117"/>
            </a:srgbClr>
          </a:solidFill>
          <a:ln w="57150">
            <a:solidFill>
              <a:srgbClr val="0000FF"/>
            </a:solidFill>
            <a:round/>
            <a:headEnd/>
            <a:tailEnd/>
          </a:ln>
        </p:spPr>
        <p:txBody>
          <a:bodyPr wrap="none" anchor="ctr">
            <a:spAutoFit/>
          </a:bodyPr>
          <a:lstStyle/>
          <a:p>
            <a:pPr algn="ctr" eaLnBrk="0" hangingPunct="0"/>
            <a:r>
              <a:rPr lang="en-US" sz="1200">
                <a:cs typeface="Arial" charset="0"/>
              </a:rPr>
              <a:t>Cofilin cooperative</a:t>
            </a:r>
          </a:p>
          <a:p>
            <a:pPr algn="ctr" eaLnBrk="0" hangingPunct="0"/>
            <a:r>
              <a:rPr lang="en-US" sz="1200">
                <a:cs typeface="Arial" charset="0"/>
              </a:rPr>
              <a:t>binding, severing and</a:t>
            </a:r>
          </a:p>
          <a:p>
            <a:pPr algn="ctr" eaLnBrk="0" hangingPunct="0"/>
            <a:r>
              <a:rPr lang="en-US" sz="1200">
                <a:cs typeface="Arial" charset="0"/>
              </a:rPr>
              <a:t>enhanced Pi release</a:t>
            </a:r>
          </a:p>
        </p:txBody>
      </p:sp>
      <p:sp>
        <p:nvSpPr>
          <p:cNvPr id="315408" name="AutoShape 16"/>
          <p:cNvSpPr>
            <a:spLocks noChangeArrowheads="1"/>
          </p:cNvSpPr>
          <p:nvPr/>
        </p:nvSpPr>
        <p:spPr bwMode="auto">
          <a:xfrm>
            <a:off x="5257800" y="2895600"/>
            <a:ext cx="1228725" cy="755650"/>
          </a:xfrm>
          <a:prstGeom prst="roundRect">
            <a:avLst>
              <a:gd name="adj" fmla="val 16667"/>
            </a:avLst>
          </a:prstGeom>
          <a:solidFill>
            <a:srgbClr val="CCFFFF">
              <a:alpha val="34117"/>
            </a:srgbClr>
          </a:solidFill>
          <a:ln w="57150">
            <a:solidFill>
              <a:srgbClr val="0000FF"/>
            </a:solidFill>
            <a:round/>
            <a:headEnd/>
            <a:tailEnd/>
          </a:ln>
        </p:spPr>
        <p:txBody>
          <a:bodyPr wrap="none" anchor="ctr">
            <a:spAutoFit/>
          </a:bodyPr>
          <a:lstStyle/>
          <a:p>
            <a:pPr algn="ctr" eaLnBrk="0" hangingPunct="0"/>
            <a:r>
              <a:rPr lang="en-US" sz="1200">
                <a:cs typeface="Arial" charset="0"/>
              </a:rPr>
              <a:t>Annealing</a:t>
            </a:r>
          </a:p>
          <a:p>
            <a:pPr algn="ctr" eaLnBrk="0" hangingPunct="0"/>
            <a:r>
              <a:rPr lang="en-US" sz="1200">
                <a:cs typeface="Arial" charset="0"/>
              </a:rPr>
              <a:t>and </a:t>
            </a:r>
          </a:p>
          <a:p>
            <a:pPr algn="ctr" eaLnBrk="0" hangingPunct="0"/>
            <a:r>
              <a:rPr lang="en-US" sz="1200">
                <a:cs typeface="Arial" charset="0"/>
              </a:rPr>
              <a:t>fragmentation</a:t>
            </a:r>
          </a:p>
        </p:txBody>
      </p:sp>
      <p:sp>
        <p:nvSpPr>
          <p:cNvPr id="315409" name="AutoShape 17"/>
          <p:cNvSpPr>
            <a:spLocks noChangeArrowheads="1"/>
          </p:cNvSpPr>
          <p:nvPr/>
        </p:nvSpPr>
        <p:spPr bwMode="auto">
          <a:xfrm>
            <a:off x="2428875" y="1600200"/>
            <a:ext cx="1304925" cy="755650"/>
          </a:xfrm>
          <a:prstGeom prst="roundRect">
            <a:avLst>
              <a:gd name="adj" fmla="val 16667"/>
            </a:avLst>
          </a:prstGeom>
          <a:solidFill>
            <a:srgbClr val="CCFFFF">
              <a:alpha val="34117"/>
            </a:srgbClr>
          </a:solidFill>
          <a:ln w="57150">
            <a:solidFill>
              <a:srgbClr val="0000FF"/>
            </a:solidFill>
            <a:round/>
            <a:headEnd/>
            <a:tailEnd/>
          </a:ln>
        </p:spPr>
        <p:txBody>
          <a:bodyPr wrap="none" anchor="ctr">
            <a:spAutoFit/>
          </a:bodyPr>
          <a:lstStyle/>
          <a:p>
            <a:pPr algn="ctr" eaLnBrk="0" hangingPunct="0"/>
            <a:r>
              <a:rPr lang="en-US" sz="1200">
                <a:cs typeface="Arial" charset="0"/>
              </a:rPr>
              <a:t>Aging and </a:t>
            </a:r>
          </a:p>
          <a:p>
            <a:pPr algn="ctr" eaLnBrk="0" hangingPunct="0"/>
            <a:r>
              <a:rPr lang="en-US" sz="1200">
                <a:cs typeface="Arial" charset="0"/>
              </a:rPr>
              <a:t>dissociation of </a:t>
            </a:r>
          </a:p>
          <a:p>
            <a:pPr algn="ctr" eaLnBrk="0" hangingPunct="0"/>
            <a:r>
              <a:rPr lang="en-US" sz="1200">
                <a:cs typeface="Arial" charset="0"/>
              </a:rPr>
              <a:t>branches</a:t>
            </a:r>
          </a:p>
        </p:txBody>
      </p:sp>
      <p:sp>
        <p:nvSpPr>
          <p:cNvPr id="315410" name="AutoShape 18"/>
          <p:cNvSpPr>
            <a:spLocks noChangeArrowheads="1"/>
          </p:cNvSpPr>
          <p:nvPr/>
        </p:nvSpPr>
        <p:spPr bwMode="auto">
          <a:xfrm>
            <a:off x="219075" y="4730750"/>
            <a:ext cx="1543050" cy="755650"/>
          </a:xfrm>
          <a:prstGeom prst="roundRect">
            <a:avLst>
              <a:gd name="adj" fmla="val 16667"/>
            </a:avLst>
          </a:prstGeom>
          <a:solidFill>
            <a:srgbClr val="CCFFFF">
              <a:alpha val="34117"/>
            </a:srgbClr>
          </a:solidFill>
          <a:ln w="57150">
            <a:solidFill>
              <a:srgbClr val="0000FF"/>
            </a:solidFill>
            <a:round/>
            <a:headEnd/>
            <a:tailEnd/>
          </a:ln>
        </p:spPr>
        <p:txBody>
          <a:bodyPr anchor="ctr">
            <a:spAutoFit/>
          </a:bodyPr>
          <a:lstStyle/>
          <a:p>
            <a:pPr algn="ctr" eaLnBrk="0" hangingPunct="0"/>
            <a:r>
              <a:rPr lang="en-US" sz="1200">
                <a:cs typeface="Arial" charset="0"/>
              </a:rPr>
              <a:t>Arp2/3 activation</a:t>
            </a:r>
          </a:p>
          <a:p>
            <a:pPr algn="ctr" eaLnBrk="0" hangingPunct="0"/>
            <a:r>
              <a:rPr lang="en-US" sz="1200">
                <a:cs typeface="Arial" charset="0"/>
              </a:rPr>
              <a:t>and side branching</a:t>
            </a:r>
          </a:p>
        </p:txBody>
      </p:sp>
      <p:sp>
        <p:nvSpPr>
          <p:cNvPr id="49169" name="Rectangle 19"/>
          <p:cNvSpPr>
            <a:spLocks noChangeArrowheads="1"/>
          </p:cNvSpPr>
          <p:nvPr/>
        </p:nvSpPr>
        <p:spPr bwMode="auto">
          <a:xfrm>
            <a:off x="92075" y="1677988"/>
            <a:ext cx="1792288" cy="274637"/>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eaLnBrk="0" hangingPunct="0"/>
            <a:endParaRPr lang="en-US" sz="1200">
              <a:cs typeface="Arial" charset="0"/>
            </a:endParaRPr>
          </a:p>
        </p:txBody>
      </p:sp>
      <p:sp>
        <p:nvSpPr>
          <p:cNvPr id="49170" name="Line 20"/>
          <p:cNvSpPr>
            <a:spLocks noChangeShapeType="1"/>
          </p:cNvSpPr>
          <p:nvPr/>
        </p:nvSpPr>
        <p:spPr bwMode="auto">
          <a:xfrm flipV="1">
            <a:off x="1225550" y="1355725"/>
            <a:ext cx="0" cy="60007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9171" name="Text Box 21"/>
          <p:cNvSpPr txBox="1">
            <a:spLocks noChangeArrowheads="1"/>
          </p:cNvSpPr>
          <p:nvPr/>
        </p:nvSpPr>
        <p:spPr bwMode="auto">
          <a:xfrm>
            <a:off x="436563" y="1528763"/>
            <a:ext cx="1284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200">
                <a:cs typeface="Arial" charset="0"/>
              </a:rPr>
              <a:t>PM               Cyt</a:t>
            </a:r>
          </a:p>
        </p:txBody>
      </p:sp>
    </p:spTree>
    <p:extLst>
      <p:ext uri="{BB962C8B-B14F-4D97-AF65-F5344CB8AC3E}">
        <p14:creationId xmlns:p14="http://schemas.microsoft.com/office/powerpoint/2010/main" val="39391475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email">
            <a:lum bright="6000" contrast="54000"/>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4072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0"/>
            <a:ext cx="4067175" cy="8610600"/>
            <a:chOff x="-48" y="0"/>
            <a:chExt cx="2562" cy="5424"/>
          </a:xfrm>
        </p:grpSpPr>
        <p:pic>
          <p:nvPicPr>
            <p:cNvPr id="7181" name="Picture 3" descr="Actin_P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 y="0"/>
              <a:ext cx="2562" cy="54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82" name="Text Box 4"/>
            <p:cNvSpPr txBox="1">
              <a:spLocks noChangeArrowheads="1"/>
            </p:cNvSpPr>
            <p:nvPr/>
          </p:nvSpPr>
          <p:spPr bwMode="auto">
            <a:xfrm>
              <a:off x="278" y="3984"/>
              <a:ext cx="20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solidFill>
                    <a:srgbClr val="000000"/>
                  </a:solidFill>
                  <a:cs typeface="Arial" charset="0"/>
                </a:rPr>
                <a:t>Membrane                  Cytosol</a:t>
              </a:r>
            </a:p>
          </p:txBody>
        </p:sp>
      </p:grpSp>
      <p:sp>
        <p:nvSpPr>
          <p:cNvPr id="123911" name="Text Box 7"/>
          <p:cNvSpPr txBox="1">
            <a:spLocks noChangeArrowheads="1"/>
          </p:cNvSpPr>
          <p:nvPr/>
        </p:nvSpPr>
        <p:spPr bwMode="auto">
          <a:xfrm>
            <a:off x="4360863" y="4800600"/>
            <a:ext cx="4335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2000">
                <a:solidFill>
                  <a:srgbClr val="FFFFFF"/>
                </a:solidFill>
                <a:cs typeface="Arial" charset="0"/>
              </a:rPr>
              <a:t>Diffusion of GActin Species = 5µm</a:t>
            </a:r>
            <a:r>
              <a:rPr lang="en-US" sz="2000" baseline="30000">
                <a:solidFill>
                  <a:srgbClr val="FFFFFF"/>
                </a:solidFill>
                <a:cs typeface="Arial" charset="0"/>
              </a:rPr>
              <a:t>2</a:t>
            </a:r>
            <a:r>
              <a:rPr lang="en-US" sz="2000">
                <a:solidFill>
                  <a:srgbClr val="FFFFFF"/>
                </a:solidFill>
                <a:cs typeface="Arial" charset="0"/>
              </a:rPr>
              <a:t>/s</a:t>
            </a:r>
          </a:p>
          <a:p>
            <a:r>
              <a:rPr lang="en-US" sz="2000">
                <a:solidFill>
                  <a:srgbClr val="FFFFFF"/>
                </a:solidFill>
                <a:cs typeface="Arial" charset="0"/>
              </a:rPr>
              <a:t>Diffusion of FActin Species =</a:t>
            </a:r>
          </a:p>
        </p:txBody>
      </p:sp>
      <p:pic>
        <p:nvPicPr>
          <p:cNvPr id="123913" name="Picture 9"/>
          <p:cNvPicPr>
            <a:picLocks noChangeAspect="1" noChangeArrowheads="1"/>
          </p:cNvPicPr>
          <p:nvPr/>
        </p:nvPicPr>
        <p:blipFill>
          <a:blip r:embed="rId4" cstate="email">
            <a:clrChange>
              <a:clrFrom>
                <a:srgbClr val="000000"/>
              </a:clrFrom>
              <a:clrTo>
                <a:srgbClr val="000000">
                  <a:alpha val="0"/>
                </a:srgbClr>
              </a:clrTo>
            </a:clrChange>
            <a:lum bright="18000" contrast="18000"/>
            <a:extLst>
              <a:ext uri="{28A0092B-C50C-407E-A947-70E740481C1C}">
                <a14:useLocalDpi xmlns:a14="http://schemas.microsoft.com/office/drawing/2010/main" val="0"/>
              </a:ext>
            </a:extLst>
          </a:blip>
          <a:srcRect/>
          <a:stretch>
            <a:fillRect/>
          </a:stretch>
        </p:blipFill>
        <p:spPr bwMode="auto">
          <a:xfrm>
            <a:off x="1557338" y="914400"/>
            <a:ext cx="64008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Line 6"/>
          <p:cNvSpPr>
            <a:spLocks noChangeShapeType="1"/>
          </p:cNvSpPr>
          <p:nvPr/>
        </p:nvSpPr>
        <p:spPr bwMode="auto">
          <a:xfrm>
            <a:off x="1295400" y="457200"/>
            <a:ext cx="3490913" cy="3635375"/>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cs typeface="Arial"/>
            </a:endParaRPr>
          </a:p>
        </p:txBody>
      </p:sp>
      <p:grpSp>
        <p:nvGrpSpPr>
          <p:cNvPr id="3" name="Group 11"/>
          <p:cNvGrpSpPr>
            <a:grpSpLocks/>
          </p:cNvGrpSpPr>
          <p:nvPr/>
        </p:nvGrpSpPr>
        <p:grpSpPr bwMode="auto">
          <a:xfrm>
            <a:off x="7018338" y="4578350"/>
            <a:ext cx="2016125" cy="2165350"/>
            <a:chOff x="7018887" y="4578346"/>
            <a:chExt cx="2015050" cy="2165927"/>
          </a:xfrm>
        </p:grpSpPr>
        <p:pic>
          <p:nvPicPr>
            <p:cNvPr id="7178" name="Picture 28" descr="2pulsesposter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6000" y="4593163"/>
              <a:ext cx="397937"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9" name="Text Box 29"/>
            <p:cNvSpPr txBox="1">
              <a:spLocks noChangeArrowheads="1"/>
            </p:cNvSpPr>
            <p:nvPr/>
          </p:nvSpPr>
          <p:spPr bwMode="auto">
            <a:xfrm>
              <a:off x="7264417" y="4578346"/>
              <a:ext cx="14269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solidFill>
                    <a:srgbClr val="FF3300"/>
                  </a:solidFill>
                  <a:cs typeface="Arial" charset="0"/>
                </a:rPr>
                <a:t>560</a:t>
              </a:r>
            </a:p>
            <a:p>
              <a:pPr algn="ctr"/>
              <a:r>
                <a:rPr lang="en-US" sz="1600">
                  <a:solidFill>
                    <a:srgbClr val="FF3300"/>
                  </a:solidFill>
                  <a:cs typeface="Arial" charset="0"/>
                </a:rPr>
                <a:t>molecule/µm</a:t>
              </a:r>
              <a:r>
                <a:rPr lang="en-US" sz="1600" baseline="30000">
                  <a:solidFill>
                    <a:srgbClr val="FF3300"/>
                  </a:solidFill>
                  <a:cs typeface="Arial" charset="0"/>
                </a:rPr>
                <a:t>2</a:t>
              </a:r>
              <a:endParaRPr lang="en-US" sz="1600">
                <a:solidFill>
                  <a:srgbClr val="FF3300"/>
                </a:solidFill>
                <a:cs typeface="Arial" charset="0"/>
              </a:endParaRPr>
            </a:p>
          </p:txBody>
        </p:sp>
        <p:sp>
          <p:nvSpPr>
            <p:cNvPr id="7180" name="Text Box 30"/>
            <p:cNvSpPr txBox="1">
              <a:spLocks noChangeArrowheads="1"/>
            </p:cNvSpPr>
            <p:nvPr/>
          </p:nvSpPr>
          <p:spPr bwMode="auto">
            <a:xfrm>
              <a:off x="7018887" y="6159498"/>
              <a:ext cx="19388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solidFill>
                    <a:srgbClr val="3366FF"/>
                  </a:solidFill>
                  <a:cs typeface="Arial" charset="0"/>
                </a:rPr>
                <a:t>0</a:t>
              </a:r>
            </a:p>
            <a:p>
              <a:pPr algn="ctr"/>
              <a:r>
                <a:rPr lang="en-US" sz="1600">
                  <a:solidFill>
                    <a:srgbClr val="3333FF"/>
                  </a:solidFill>
                  <a:cs typeface="Arial" charset="0"/>
                </a:rPr>
                <a:t>molecule/µm</a:t>
              </a:r>
              <a:r>
                <a:rPr lang="en-US" sz="1600" baseline="30000">
                  <a:solidFill>
                    <a:srgbClr val="3333FF"/>
                  </a:solidFill>
                  <a:cs typeface="Arial" charset="0"/>
                </a:rPr>
                <a:t>2</a:t>
              </a:r>
            </a:p>
          </p:txBody>
        </p:sp>
      </p:grpSp>
      <p:sp>
        <p:nvSpPr>
          <p:cNvPr id="7177" name="TextBox 12"/>
          <p:cNvSpPr txBox="1">
            <a:spLocks noChangeArrowheads="1"/>
          </p:cNvSpPr>
          <p:nvPr/>
        </p:nvSpPr>
        <p:spPr bwMode="auto">
          <a:xfrm>
            <a:off x="5923318" y="203200"/>
            <a:ext cx="27123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dirty="0" smtClean="0">
                <a:solidFill>
                  <a:srgbClr val="FFFFFF"/>
                </a:solidFill>
                <a:cs typeface="Arial" charset="0"/>
              </a:rPr>
              <a:t> </a:t>
            </a:r>
            <a:r>
              <a:rPr lang="en-US" dirty="0">
                <a:solidFill>
                  <a:srgbClr val="FFFFFF"/>
                </a:solidFill>
                <a:cs typeface="Arial" charset="0"/>
              </a:rPr>
              <a:t>Activation at the </a:t>
            </a:r>
          </a:p>
          <a:p>
            <a:pPr algn="ctr"/>
            <a:r>
              <a:rPr lang="en-US" dirty="0">
                <a:solidFill>
                  <a:srgbClr val="FFFFFF"/>
                </a:solidFill>
                <a:cs typeface="Arial" charset="0"/>
              </a:rPr>
              <a:t>Edge of a </a:t>
            </a:r>
            <a:r>
              <a:rPr lang="en-US" dirty="0" err="1">
                <a:solidFill>
                  <a:srgbClr val="FFFFFF"/>
                </a:solidFill>
                <a:cs typeface="Arial" charset="0"/>
              </a:rPr>
              <a:t>Lamelipodium</a:t>
            </a:r>
            <a:endParaRPr lang="en-US" dirty="0">
              <a:solidFill>
                <a:srgbClr val="FFFFFF"/>
              </a:solidFill>
              <a:cs typeface="Arial" charset="0"/>
            </a:endParaRPr>
          </a:p>
        </p:txBody>
      </p:sp>
      <p:pic>
        <p:nvPicPr>
          <p:cNvPr id="14" name="Picture 13"/>
          <p:cNvPicPr>
            <a:picLocks noChangeAspect="1" noChangeArrowheads="1"/>
          </p:cNvPicPr>
          <p:nvPr/>
        </p:nvPicPr>
        <p:blipFill>
          <a:blip r:embed="rId6" cstate="print">
            <a:alphaModFix/>
            <a:duotone>
              <a:schemeClr val="accent3">
                <a:shade val="45000"/>
                <a:satMod val="135000"/>
              </a:schemeClr>
              <a:prstClr val="white"/>
            </a:duotone>
            <a:lum bright="100000"/>
            <a:extLst>
              <a:ext uri="{28A0092B-C50C-407E-A947-70E740481C1C}">
                <a14:useLocalDpi xmlns:a14="http://schemas.microsoft.com/office/drawing/2010/main" val="0"/>
              </a:ext>
            </a:extLst>
          </a:blip>
          <a:srcRect l="17949"/>
          <a:stretch>
            <a:fillRect/>
          </a:stretch>
        </p:blipFill>
        <p:spPr bwMode="auto">
          <a:xfrm>
            <a:off x="4151415" y="5690975"/>
            <a:ext cx="4876800"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289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3.33333E-6 3.46981E-8 L 0.17778 0.00162 " pathEditMode="relative" rAng="0" ptsTypes="AA">
                                      <p:cBhvr>
                                        <p:cTn id="6" dur="2000" fill="hold"/>
                                        <p:tgtEl>
                                          <p:spTgt spid="123913"/>
                                        </p:tgtEl>
                                        <p:attrNameLst>
                                          <p:attrName>ppt_x</p:attrName>
                                          <p:attrName>ppt_y</p:attrName>
                                        </p:attrNameLst>
                                      </p:cBhvr>
                                      <p:rCtr x="8900" y="100"/>
                                    </p:animMotion>
                                  </p:childTnLst>
                                </p:cTn>
                              </p:par>
                            </p:childTnLst>
                          </p:cTn>
                        </p:par>
                        <p:par>
                          <p:cTn id="7" fill="hold" nodeType="afterGroup">
                            <p:stCondLst>
                              <p:cond delay="2000"/>
                            </p:stCondLst>
                            <p:childTnLst>
                              <p:par>
                                <p:cTn id="8" presetID="2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nodeType="afterGroup">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123910"/>
                                        </p:tgtEl>
                                        <p:attrNameLst>
                                          <p:attrName>style.visibility</p:attrName>
                                        </p:attrNameLst>
                                      </p:cBhvr>
                                      <p:to>
                                        <p:strVal val="visible"/>
                                      </p:to>
                                    </p:set>
                                    <p:animEffect transition="in" filter="wipe(left)">
                                      <p:cBhvr>
                                        <p:cTn id="14" dur="1000"/>
                                        <p:tgtEl>
                                          <p:spTgt spid="123910"/>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3911"/>
                                        </p:tgtEl>
                                        <p:attrNameLst>
                                          <p:attrName>style.visibility</p:attrName>
                                        </p:attrNameLst>
                                      </p:cBhvr>
                                      <p:to>
                                        <p:strVal val="visible"/>
                                      </p:to>
                                    </p:set>
                                    <p:animEffect transition="in" filter="dissolve">
                                      <p:cBhvr>
                                        <p:cTn id="22" dur="500"/>
                                        <p:tgtEl>
                                          <p:spTgt spid="1239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p:bldP spid="1239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31750" y="325438"/>
            <a:ext cx="9002713" cy="3324225"/>
            <a:chOff x="20" y="2514"/>
            <a:chExt cx="5671" cy="2094"/>
          </a:xfrm>
        </p:grpSpPr>
        <p:sp>
          <p:nvSpPr>
            <p:cNvPr id="77846" name="Text Box 33"/>
            <p:cNvSpPr txBox="1">
              <a:spLocks noChangeArrowheads="1"/>
            </p:cNvSpPr>
            <p:nvPr/>
          </p:nvSpPr>
          <p:spPr bwMode="auto">
            <a:xfrm>
              <a:off x="192" y="2928"/>
              <a:ext cx="5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solidFill>
                    <a:srgbClr val="FF3300"/>
                  </a:solidFill>
                  <a:cs typeface="Arial" charset="0"/>
                </a:rPr>
                <a:t>0µM/s</a:t>
              </a:r>
            </a:p>
          </p:txBody>
        </p:sp>
        <p:grpSp>
          <p:nvGrpSpPr>
            <p:cNvPr id="77847" name="Group 43"/>
            <p:cNvGrpSpPr>
              <a:grpSpLocks/>
            </p:cNvGrpSpPr>
            <p:nvPr/>
          </p:nvGrpSpPr>
          <p:grpSpPr bwMode="auto">
            <a:xfrm>
              <a:off x="20" y="2514"/>
              <a:ext cx="5671" cy="2094"/>
              <a:chOff x="20" y="205"/>
              <a:chExt cx="5671" cy="2094"/>
            </a:xfrm>
          </p:grpSpPr>
          <p:grpSp>
            <p:nvGrpSpPr>
              <p:cNvPr id="77848" name="Group 34"/>
              <p:cNvGrpSpPr>
                <a:grpSpLocks/>
              </p:cNvGrpSpPr>
              <p:nvPr/>
            </p:nvGrpSpPr>
            <p:grpSpPr bwMode="auto">
              <a:xfrm>
                <a:off x="811" y="483"/>
                <a:ext cx="313" cy="1767"/>
                <a:chOff x="913" y="681"/>
                <a:chExt cx="313" cy="1767"/>
              </a:xfrm>
            </p:grpSpPr>
            <p:sp>
              <p:nvSpPr>
                <p:cNvPr id="77852" name="Text Box 35"/>
                <p:cNvSpPr txBox="1">
                  <a:spLocks noChangeArrowheads="1"/>
                </p:cNvSpPr>
                <p:nvPr/>
              </p:nvSpPr>
              <p:spPr bwMode="auto">
                <a:xfrm>
                  <a:off x="914" y="681"/>
                  <a:ext cx="311" cy="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endParaRPr lang="en-US" sz="800">
                    <a:cs typeface="Arial" charset="0"/>
                  </a:endParaRPr>
                </a:p>
              </p:txBody>
            </p:sp>
            <p:pic>
              <p:nvPicPr>
                <p:cNvPr id="77853" name="Picture 36" descr="2pulsesposte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 y="816"/>
                  <a:ext cx="313" cy="16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77849" name="Text Box 37"/>
              <p:cNvSpPr txBox="1">
                <a:spLocks noChangeArrowheads="1"/>
              </p:cNvSpPr>
              <p:nvPr/>
            </p:nvSpPr>
            <p:spPr bwMode="auto">
              <a:xfrm>
                <a:off x="20" y="2029"/>
                <a:ext cx="6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solidFill>
                      <a:srgbClr val="3366FF"/>
                    </a:solidFill>
                    <a:cs typeface="Arial" charset="0"/>
                  </a:rPr>
                  <a:t>-1.2µM/s</a:t>
                </a:r>
              </a:p>
            </p:txBody>
          </p:sp>
          <p:pic>
            <p:nvPicPr>
              <p:cNvPr id="77850" name="Picture 41"/>
              <p:cNvPicPr>
                <a:picLocks noChangeAspect="1" noChangeArrowheads="1"/>
              </p:cNvPicPr>
              <p:nvPr/>
            </p:nvPicPr>
            <p:blipFill>
              <a:blip r:embed="rId4" cstate="email">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419" y="205"/>
                <a:ext cx="4272"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51" name="Text Box 42"/>
              <p:cNvSpPr txBox="1">
                <a:spLocks noChangeArrowheads="1"/>
              </p:cNvSpPr>
              <p:nvPr/>
            </p:nvSpPr>
            <p:spPr bwMode="auto">
              <a:xfrm>
                <a:off x="108" y="397"/>
                <a:ext cx="5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solidFill>
                      <a:schemeClr val="bg1"/>
                    </a:solidFill>
                    <a:cs typeface="Arial" charset="0"/>
                  </a:rPr>
                  <a:t>&gt;0µM/s</a:t>
                </a:r>
              </a:p>
            </p:txBody>
          </p:sp>
        </p:grpSp>
      </p:grpSp>
      <p:grpSp>
        <p:nvGrpSpPr>
          <p:cNvPr id="5" name="Group 25"/>
          <p:cNvGrpSpPr>
            <a:grpSpLocks/>
          </p:cNvGrpSpPr>
          <p:nvPr/>
        </p:nvGrpSpPr>
        <p:grpSpPr bwMode="auto">
          <a:xfrm>
            <a:off x="76200" y="304800"/>
            <a:ext cx="8991600" cy="3352800"/>
            <a:chOff x="48" y="288"/>
            <a:chExt cx="5664" cy="2112"/>
          </a:xfrm>
        </p:grpSpPr>
        <p:grpSp>
          <p:nvGrpSpPr>
            <p:cNvPr id="77841" name="Group 23"/>
            <p:cNvGrpSpPr>
              <a:grpSpLocks/>
            </p:cNvGrpSpPr>
            <p:nvPr/>
          </p:nvGrpSpPr>
          <p:grpSpPr bwMode="auto">
            <a:xfrm>
              <a:off x="96" y="288"/>
              <a:ext cx="5616" cy="2112"/>
              <a:chOff x="96" y="288"/>
              <a:chExt cx="5616" cy="2112"/>
            </a:xfrm>
          </p:grpSpPr>
          <p:pic>
            <p:nvPicPr>
              <p:cNvPr id="77843" name="Picture 5" descr="2pulsesposter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 y="576"/>
                <a:ext cx="313" cy="17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7844" name="Text Box 7"/>
              <p:cNvSpPr txBox="1">
                <a:spLocks noChangeArrowheads="1"/>
              </p:cNvSpPr>
              <p:nvPr/>
            </p:nvSpPr>
            <p:spPr bwMode="auto">
              <a:xfrm>
                <a:off x="96" y="585"/>
                <a:ext cx="5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solidFill>
                      <a:srgbClr val="FF3300"/>
                    </a:solidFill>
                    <a:cs typeface="Arial" charset="0"/>
                  </a:rPr>
                  <a:t>18µM/s</a:t>
                </a:r>
              </a:p>
            </p:txBody>
          </p:sp>
          <p:pic>
            <p:nvPicPr>
              <p:cNvPr id="77845" name="Picture 9"/>
              <p:cNvPicPr>
                <a:picLocks noChangeAspect="1" noChangeArrowheads="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392" y="288"/>
                <a:ext cx="432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842" name="Rectangle 24"/>
            <p:cNvSpPr>
              <a:spLocks noChangeArrowheads="1"/>
            </p:cNvSpPr>
            <p:nvPr/>
          </p:nvSpPr>
          <p:spPr bwMode="auto">
            <a:xfrm>
              <a:off x="48" y="2112"/>
              <a:ext cx="6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rgbClr val="3366FF"/>
                  </a:solidFill>
                  <a:cs typeface="Arial" charset="0"/>
                </a:rPr>
                <a:t>-1.2µM/s</a:t>
              </a:r>
            </a:p>
          </p:txBody>
        </p:sp>
      </p:grpSp>
      <p:sp>
        <p:nvSpPr>
          <p:cNvPr id="77828" name="Text Box 6"/>
          <p:cNvSpPr txBox="1">
            <a:spLocks noChangeArrowheads="1"/>
          </p:cNvSpPr>
          <p:nvPr/>
        </p:nvSpPr>
        <p:spPr bwMode="auto">
          <a:xfrm>
            <a:off x="76200" y="76200"/>
            <a:ext cx="2166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2400">
                <a:solidFill>
                  <a:schemeClr val="bg1"/>
                </a:solidFill>
                <a:cs typeface="Arial" charset="0"/>
              </a:rPr>
              <a:t>Actin Turnover</a:t>
            </a:r>
          </a:p>
        </p:txBody>
      </p:sp>
      <p:pic>
        <p:nvPicPr>
          <p:cNvPr id="77839" name="Picture 14" descr="biophysj00058701F03_RGB"/>
          <p:cNvPicPr>
            <a:picLocks noChangeAspect="1" noChangeArrowheads="1"/>
          </p:cNvPicPr>
          <p:nvPr/>
        </p:nvPicPr>
        <p:blipFill>
          <a:blip r:embed="rId7" cstate="print">
            <a:extLst>
              <a:ext uri="{28A0092B-C50C-407E-A947-70E740481C1C}">
                <a14:useLocalDpi xmlns:a14="http://schemas.microsoft.com/office/drawing/2010/main" val="0"/>
              </a:ext>
            </a:extLst>
          </a:blip>
          <a:srcRect l="-470"/>
          <a:stretch>
            <a:fillRect/>
          </a:stretch>
        </p:blipFill>
        <p:spPr bwMode="auto">
          <a:xfrm>
            <a:off x="152400" y="4038600"/>
            <a:ext cx="8801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0" name="Line 15"/>
          <p:cNvSpPr>
            <a:spLocks noChangeShapeType="1"/>
          </p:cNvSpPr>
          <p:nvPr/>
        </p:nvSpPr>
        <p:spPr bwMode="auto">
          <a:xfrm>
            <a:off x="7010400" y="4343400"/>
            <a:ext cx="6096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7830" name="Group 26"/>
          <p:cNvGrpSpPr>
            <a:grpSpLocks/>
          </p:cNvGrpSpPr>
          <p:nvPr/>
        </p:nvGrpSpPr>
        <p:grpSpPr bwMode="auto">
          <a:xfrm>
            <a:off x="8001000" y="2806700"/>
            <a:ext cx="1025525" cy="393700"/>
            <a:chOff x="4603" y="630"/>
            <a:chExt cx="646" cy="248"/>
          </a:xfrm>
        </p:grpSpPr>
        <p:sp>
          <p:nvSpPr>
            <p:cNvPr id="77837" name="Line 27"/>
            <p:cNvSpPr>
              <a:spLocks noChangeShapeType="1"/>
            </p:cNvSpPr>
            <p:nvPr/>
          </p:nvSpPr>
          <p:spPr bwMode="auto">
            <a:xfrm>
              <a:off x="4603" y="630"/>
              <a:ext cx="64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8" name="Text Box 28"/>
            <p:cNvSpPr txBox="1">
              <a:spLocks noChangeArrowheads="1"/>
            </p:cNvSpPr>
            <p:nvPr/>
          </p:nvSpPr>
          <p:spPr bwMode="auto">
            <a:xfrm>
              <a:off x="4704" y="647"/>
              <a:ext cx="4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solidFill>
                    <a:schemeClr val="bg1"/>
                  </a:solidFill>
                  <a:cs typeface="Arial" charset="0"/>
                </a:rPr>
                <a:t>5 µm</a:t>
              </a:r>
            </a:p>
          </p:txBody>
        </p:sp>
      </p:grpSp>
      <p:grpSp>
        <p:nvGrpSpPr>
          <p:cNvPr id="77832" name="Group 38"/>
          <p:cNvGrpSpPr>
            <a:grpSpLocks/>
          </p:cNvGrpSpPr>
          <p:nvPr/>
        </p:nvGrpSpPr>
        <p:grpSpPr bwMode="auto">
          <a:xfrm>
            <a:off x="7999413" y="2806700"/>
            <a:ext cx="1025525" cy="393700"/>
            <a:chOff x="4603" y="630"/>
            <a:chExt cx="646" cy="248"/>
          </a:xfrm>
        </p:grpSpPr>
        <p:sp>
          <p:nvSpPr>
            <p:cNvPr id="77833" name="Line 39"/>
            <p:cNvSpPr>
              <a:spLocks noChangeShapeType="1"/>
            </p:cNvSpPr>
            <p:nvPr/>
          </p:nvSpPr>
          <p:spPr bwMode="auto">
            <a:xfrm>
              <a:off x="4603" y="630"/>
              <a:ext cx="64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4" name="Text Box 40"/>
            <p:cNvSpPr txBox="1">
              <a:spLocks noChangeArrowheads="1"/>
            </p:cNvSpPr>
            <p:nvPr/>
          </p:nvSpPr>
          <p:spPr bwMode="auto">
            <a:xfrm>
              <a:off x="4704" y="647"/>
              <a:ext cx="4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a:solidFill>
                    <a:schemeClr val="bg1"/>
                  </a:solidFill>
                  <a:cs typeface="Arial" charset="0"/>
                </a:rPr>
                <a:t>5 µm</a:t>
              </a:r>
            </a:p>
          </p:txBody>
        </p:sp>
      </p:grpSp>
      <p:sp>
        <p:nvSpPr>
          <p:cNvPr id="3" name="Rectangle 2"/>
          <p:cNvSpPr/>
          <p:nvPr/>
        </p:nvSpPr>
        <p:spPr>
          <a:xfrm>
            <a:off x="4038600" y="3886200"/>
            <a:ext cx="49149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9"/>
          <p:cNvSpPr>
            <a:spLocks noChangeArrowheads="1"/>
          </p:cNvSpPr>
          <p:nvPr/>
        </p:nvSpPr>
        <p:spPr bwMode="auto">
          <a:xfrm>
            <a:off x="4552950" y="4343400"/>
            <a:ext cx="38195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dirty="0">
                <a:cs typeface="Arial" charset="0"/>
              </a:rPr>
              <a:t>Speckle Microscopy: Actin Velocity Field for an Epithelial Cell</a:t>
            </a:r>
          </a:p>
          <a:p>
            <a:endParaRPr lang="en-US" dirty="0">
              <a:cs typeface="Arial" charset="0"/>
            </a:endParaRPr>
          </a:p>
          <a:p>
            <a:r>
              <a:rPr lang="en-US" dirty="0">
                <a:cs typeface="Arial" charset="0"/>
              </a:rPr>
              <a:t>A. </a:t>
            </a:r>
            <a:r>
              <a:rPr lang="en-US" dirty="0" err="1">
                <a:cs typeface="Arial" charset="0"/>
              </a:rPr>
              <a:t>Ponti</a:t>
            </a:r>
            <a:r>
              <a:rPr lang="en-US" dirty="0">
                <a:cs typeface="Arial" charset="0"/>
              </a:rPr>
              <a:t>, A. </a:t>
            </a:r>
            <a:r>
              <a:rPr lang="en-US" dirty="0" err="1">
                <a:cs typeface="Arial" charset="0"/>
              </a:rPr>
              <a:t>Matov</a:t>
            </a:r>
            <a:r>
              <a:rPr lang="en-US" dirty="0">
                <a:cs typeface="Arial" charset="0"/>
              </a:rPr>
              <a:t>, M. Adams, S. </a:t>
            </a:r>
            <a:r>
              <a:rPr lang="en-US" dirty="0" err="1">
                <a:cs typeface="Arial" charset="0"/>
              </a:rPr>
              <a:t>Gupton</a:t>
            </a:r>
            <a:r>
              <a:rPr lang="en-US" dirty="0">
                <a:cs typeface="Arial" charset="0"/>
              </a:rPr>
              <a:t>, C. M. Waterman-</a:t>
            </a:r>
            <a:r>
              <a:rPr lang="en-US" dirty="0" err="1">
                <a:cs typeface="Arial" charset="0"/>
              </a:rPr>
              <a:t>Storer</a:t>
            </a:r>
            <a:r>
              <a:rPr lang="en-US" dirty="0">
                <a:cs typeface="Arial" charset="0"/>
              </a:rPr>
              <a:t> and G. </a:t>
            </a:r>
            <a:r>
              <a:rPr lang="en-US" dirty="0" err="1">
                <a:cs typeface="Arial" charset="0"/>
              </a:rPr>
              <a:t>Danuser</a:t>
            </a:r>
            <a:r>
              <a:rPr lang="en-US" dirty="0">
                <a:cs typeface="Arial" charset="0"/>
              </a:rPr>
              <a:t>, </a:t>
            </a:r>
            <a:r>
              <a:rPr lang="en-US" dirty="0" err="1">
                <a:cs typeface="Arial" charset="0"/>
              </a:rPr>
              <a:t>Biophys</a:t>
            </a:r>
            <a:r>
              <a:rPr lang="en-US" dirty="0">
                <a:cs typeface="Arial" charset="0"/>
              </a:rPr>
              <a:t>. J., 2005  </a:t>
            </a:r>
          </a:p>
        </p:txBody>
      </p:sp>
    </p:spTree>
    <p:extLst>
      <p:ext uri="{BB962C8B-B14F-4D97-AF65-F5344CB8AC3E}">
        <p14:creationId xmlns:p14="http://schemas.microsoft.com/office/powerpoint/2010/main" val="912302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5"/>
          <p:cNvSpPr txBox="1">
            <a:spLocks noChangeArrowheads="1"/>
          </p:cNvSpPr>
          <p:nvPr/>
        </p:nvSpPr>
        <p:spPr bwMode="auto">
          <a:xfrm>
            <a:off x="1679575" y="209550"/>
            <a:ext cx="5732463"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3600" dirty="0">
                <a:solidFill>
                  <a:srgbClr val="000000"/>
                </a:solidFill>
                <a:latin typeface="Times New Roman" charset="0"/>
                <a:cs typeface="Arial" charset="0"/>
              </a:rPr>
              <a:t>Does ADF/</a:t>
            </a:r>
            <a:r>
              <a:rPr lang="en-US" sz="3600" dirty="0" err="1">
                <a:solidFill>
                  <a:srgbClr val="000000"/>
                </a:solidFill>
                <a:latin typeface="Times New Roman" charset="0"/>
                <a:cs typeface="Arial" charset="0"/>
              </a:rPr>
              <a:t>Cofilin</a:t>
            </a:r>
            <a:r>
              <a:rPr lang="en-US" sz="3600" dirty="0">
                <a:solidFill>
                  <a:srgbClr val="000000"/>
                </a:solidFill>
                <a:latin typeface="Times New Roman" charset="0"/>
                <a:cs typeface="Arial" charset="0"/>
              </a:rPr>
              <a:t> Promote or Inhibit Actin Polymerization</a:t>
            </a:r>
            <a:r>
              <a:rPr lang="en-US" sz="3600" dirty="0" smtClean="0">
                <a:solidFill>
                  <a:srgbClr val="000000"/>
                </a:solidFill>
                <a:latin typeface="Times New Roman" charset="0"/>
                <a:cs typeface="Arial" charset="0"/>
              </a:rPr>
              <a:t>?</a:t>
            </a:r>
          </a:p>
          <a:p>
            <a:pPr algn="ctr"/>
            <a:r>
              <a:rPr lang="en-US" sz="3600" dirty="0" err="1" smtClean="0">
                <a:solidFill>
                  <a:srgbClr val="000000"/>
                </a:solidFill>
                <a:latin typeface="Times New Roman" charset="0"/>
                <a:cs typeface="Arial" charset="0"/>
              </a:rPr>
              <a:t>Sofya</a:t>
            </a:r>
            <a:r>
              <a:rPr lang="en-US" sz="3600" dirty="0" smtClean="0">
                <a:solidFill>
                  <a:srgbClr val="000000"/>
                </a:solidFill>
                <a:latin typeface="Times New Roman" charset="0"/>
                <a:cs typeface="Arial" charset="0"/>
              </a:rPr>
              <a:t> </a:t>
            </a:r>
            <a:r>
              <a:rPr lang="en-US" sz="3600" dirty="0" err="1" smtClean="0">
                <a:solidFill>
                  <a:srgbClr val="000000"/>
                </a:solidFill>
                <a:latin typeface="Times New Roman" charset="0"/>
                <a:cs typeface="Arial" charset="0"/>
              </a:rPr>
              <a:t>Borinskaya</a:t>
            </a:r>
            <a:endParaRPr lang="en-US" sz="3600" dirty="0">
              <a:solidFill>
                <a:srgbClr val="000000"/>
              </a:solidFill>
              <a:latin typeface="Times New Roman" charset="0"/>
              <a:cs typeface="Arial" charset="0"/>
            </a:endParaRPr>
          </a:p>
        </p:txBody>
      </p:sp>
      <p:sp>
        <p:nvSpPr>
          <p:cNvPr id="11" name="TextBox 10"/>
          <p:cNvSpPr txBox="1">
            <a:spLocks noChangeArrowheads="1"/>
          </p:cNvSpPr>
          <p:nvPr/>
        </p:nvSpPr>
        <p:spPr bwMode="auto">
          <a:xfrm>
            <a:off x="549275" y="2779713"/>
            <a:ext cx="81407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800">
                <a:solidFill>
                  <a:srgbClr val="000000"/>
                </a:solidFill>
                <a:cs typeface="Arial" charset="0"/>
              </a:rPr>
              <a:t>Simulate increase in F-actin following activation of</a:t>
            </a:r>
          </a:p>
          <a:p>
            <a:pPr algn="ctr"/>
            <a:r>
              <a:rPr lang="en-US" sz="2800">
                <a:solidFill>
                  <a:srgbClr val="000000"/>
                </a:solidFill>
                <a:cs typeface="Arial" charset="0"/>
              </a:rPr>
              <a:t>NWASP </a:t>
            </a:r>
            <a:r>
              <a:rPr lang="en-US" sz="3600" b="1">
                <a:solidFill>
                  <a:srgbClr val="000000"/>
                </a:solidFill>
                <a:cs typeface="Arial" charset="0"/>
              </a:rPr>
              <a:t>→</a:t>
            </a:r>
            <a:r>
              <a:rPr lang="en-US" sz="2800">
                <a:solidFill>
                  <a:srgbClr val="000000"/>
                </a:solidFill>
                <a:cs typeface="Arial" charset="0"/>
              </a:rPr>
              <a:t> Arp2/3 for varying levels of </a:t>
            </a:r>
          </a:p>
          <a:p>
            <a:pPr algn="ctr"/>
            <a:r>
              <a:rPr lang="en-US" sz="2800">
                <a:solidFill>
                  <a:srgbClr val="000000"/>
                </a:solidFill>
                <a:cs typeface="Arial" charset="0"/>
              </a:rPr>
              <a:t>Cofilin </a:t>
            </a:r>
            <a:r>
              <a:rPr lang="en-US" sz="2800" i="1" u="sng">
                <a:solidFill>
                  <a:srgbClr val="000000"/>
                </a:solidFill>
                <a:cs typeface="Arial" charset="0"/>
              </a:rPr>
              <a:t>and</a:t>
            </a:r>
            <a:r>
              <a:rPr lang="en-US" sz="2800">
                <a:solidFill>
                  <a:srgbClr val="000000"/>
                </a:solidFill>
                <a:cs typeface="Arial" charset="0"/>
              </a:rPr>
              <a:t> Capping protein (Prof = 20µM) </a:t>
            </a:r>
          </a:p>
        </p:txBody>
      </p:sp>
      <p:pic>
        <p:nvPicPr>
          <p:cNvPr id="25293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l="3584" t="9047" r="4286" b="13651"/>
          <a:stretch>
            <a:fillRect/>
          </a:stretch>
        </p:blipFill>
        <p:spPr bwMode="auto">
          <a:xfrm>
            <a:off x="311150" y="2176463"/>
            <a:ext cx="85058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extLst>
      <p:ext uri="{BB962C8B-B14F-4D97-AF65-F5344CB8AC3E}">
        <p14:creationId xmlns:p14="http://schemas.microsoft.com/office/powerpoint/2010/main" val="428985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2933"/>
                                        </p:tgtEl>
                                        <p:attrNameLst>
                                          <p:attrName>style.visibility</p:attrName>
                                        </p:attrNameLst>
                                      </p:cBhvr>
                                      <p:to>
                                        <p:strVal val="visible"/>
                                      </p:to>
                                    </p:set>
                                    <p:animEffect transition="in" filter="fade">
                                      <p:cBhvr>
                                        <p:cTn id="12" dur="2000"/>
                                        <p:tgtEl>
                                          <p:spTgt spid="25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671513" y="76200"/>
            <a:ext cx="7772400" cy="1143000"/>
          </a:xfrm>
        </p:spPr>
        <p:txBody>
          <a:bodyPr/>
          <a:lstStyle/>
          <a:p>
            <a:pPr eaLnBrk="1" hangingPunct="1"/>
            <a:r>
              <a:rPr lang="en-US" sz="5400">
                <a:effectLst>
                  <a:outerShdw blurRad="38100" dist="38100" dir="2700000" algn="tl">
                    <a:srgbClr val="000000"/>
                  </a:outerShdw>
                </a:effectLst>
                <a:latin typeface="Times New Roman" charset="0"/>
                <a:cs typeface="Arial" charset="0"/>
              </a:rPr>
              <a:t>Conclusions</a:t>
            </a:r>
          </a:p>
        </p:txBody>
      </p:sp>
      <p:sp>
        <p:nvSpPr>
          <p:cNvPr id="98307" name="Rectangle 3"/>
          <p:cNvSpPr>
            <a:spLocks noGrp="1" noChangeArrowheads="1"/>
          </p:cNvSpPr>
          <p:nvPr>
            <p:ph type="body" idx="1"/>
          </p:nvPr>
        </p:nvSpPr>
        <p:spPr>
          <a:xfrm>
            <a:off x="403225" y="1447800"/>
            <a:ext cx="8512176" cy="4953000"/>
          </a:xfrm>
        </p:spPr>
        <p:txBody>
          <a:bodyPr>
            <a:normAutofit/>
          </a:bodyPr>
          <a:lstStyle/>
          <a:p>
            <a:pPr eaLnBrk="1" hangingPunct="1">
              <a:spcBef>
                <a:spcPts val="0"/>
              </a:spcBef>
              <a:spcAft>
                <a:spcPts val="1200"/>
              </a:spcAft>
            </a:pPr>
            <a:r>
              <a:rPr lang="en-US" sz="2800" dirty="0">
                <a:latin typeface="Times New Roman" charset="0"/>
                <a:cs typeface="Arial" charset="0"/>
              </a:rPr>
              <a:t>Capping protein is required to maintain the </a:t>
            </a:r>
            <a:r>
              <a:rPr lang="en-US" sz="2800" dirty="0" err="1">
                <a:latin typeface="Times New Roman" charset="0"/>
                <a:cs typeface="Arial" charset="0"/>
              </a:rPr>
              <a:t>GActin</a:t>
            </a:r>
            <a:r>
              <a:rPr lang="en-US" sz="2800" dirty="0">
                <a:latin typeface="Times New Roman" charset="0"/>
                <a:cs typeface="Arial" charset="0"/>
              </a:rPr>
              <a:t> pool, but too much inhibits new filament assembly</a:t>
            </a:r>
          </a:p>
          <a:p>
            <a:pPr eaLnBrk="1" hangingPunct="1">
              <a:spcBef>
                <a:spcPts val="0"/>
              </a:spcBef>
              <a:spcAft>
                <a:spcPts val="1200"/>
              </a:spcAft>
            </a:pPr>
            <a:r>
              <a:rPr lang="en-US" sz="2800" dirty="0" err="1">
                <a:latin typeface="Times New Roman" charset="0"/>
                <a:cs typeface="Arial" charset="0"/>
              </a:rPr>
              <a:t>Cofilin</a:t>
            </a:r>
            <a:r>
              <a:rPr lang="en-US" sz="2800" dirty="0">
                <a:latin typeface="Times New Roman" charset="0"/>
                <a:cs typeface="Arial" charset="0"/>
              </a:rPr>
              <a:t> inhibits assembly at low [cap] and promotes assembly at high [cap]</a:t>
            </a:r>
          </a:p>
          <a:p>
            <a:pPr eaLnBrk="1" hangingPunct="1">
              <a:spcBef>
                <a:spcPts val="0"/>
              </a:spcBef>
              <a:spcAft>
                <a:spcPts val="1200"/>
              </a:spcAft>
            </a:pPr>
            <a:r>
              <a:rPr lang="en-US" sz="2800" dirty="0">
                <a:latin typeface="Times New Roman" charset="0"/>
                <a:cs typeface="Arial" charset="0"/>
              </a:rPr>
              <a:t>The strikingly sharp boundary between filament assembly and disassembly that has been observed experimentally is an emergent property of the model</a:t>
            </a:r>
          </a:p>
          <a:p>
            <a:pPr eaLnBrk="1" hangingPunct="1">
              <a:spcBef>
                <a:spcPts val="0"/>
              </a:spcBef>
              <a:spcAft>
                <a:spcPts val="1200"/>
              </a:spcAft>
            </a:pPr>
            <a:r>
              <a:rPr lang="en-US" sz="2800" dirty="0">
                <a:latin typeface="Times New Roman" charset="0"/>
                <a:cs typeface="Arial" charset="0"/>
              </a:rPr>
              <a:t>This model can serve as a basis for hypothesis generation and as a module for the response of actin to cell </a:t>
            </a:r>
            <a:r>
              <a:rPr lang="en-US" sz="2800" dirty="0" smtClean="0">
                <a:latin typeface="Times New Roman" charset="0"/>
                <a:cs typeface="Arial" charset="0"/>
              </a:rPr>
              <a:t>signaling</a:t>
            </a:r>
            <a:endParaRPr lang="en-US" sz="2800" dirty="0">
              <a:latin typeface="Times New Roman" charset="0"/>
              <a:cs typeface="Arial" charset="0"/>
            </a:endParaRPr>
          </a:p>
        </p:txBody>
      </p:sp>
    </p:spTree>
    <p:extLst>
      <p:ext uri="{BB962C8B-B14F-4D97-AF65-F5344CB8AC3E}">
        <p14:creationId xmlns:p14="http://schemas.microsoft.com/office/powerpoint/2010/main" val="173231521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4" descr="Screen Shot 2019-06-12 at 11.13.3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075" y="4633913"/>
            <a:ext cx="35623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a:xfrm>
            <a:off x="342900" y="88900"/>
            <a:ext cx="8343900" cy="838200"/>
          </a:xfrm>
        </p:spPr>
        <p:txBody>
          <a:bodyPr/>
          <a:lstStyle/>
          <a:p>
            <a:pPr algn="ctr" eaLnBrk="1" hangingPunct="1"/>
            <a:r>
              <a:rPr lang="en-US" altLang="en-US" sz="3200" smtClean="0">
                <a:ea typeface="ＭＳ Ｐゴシック" pitchFamily="34" charset="-128"/>
              </a:rPr>
              <a:t>Rule-based modeling @VCell</a:t>
            </a:r>
          </a:p>
        </p:txBody>
      </p:sp>
      <p:sp>
        <p:nvSpPr>
          <p:cNvPr id="4099" name="Title 1"/>
          <p:cNvSpPr txBox="1">
            <a:spLocks/>
          </p:cNvSpPr>
          <p:nvPr/>
        </p:nvSpPr>
        <p:spPr bwMode="auto">
          <a:xfrm>
            <a:off x="109538" y="838200"/>
            <a:ext cx="3187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aseline="-10000">
                <a:solidFill>
                  <a:schemeClr val="tx1"/>
                </a:solidFill>
                <a:latin typeface="Arial" pitchFamily="34" charset="0"/>
                <a:ea typeface="ＭＳ Ｐゴシック" pitchFamily="34" charset="-128"/>
              </a:defRPr>
            </a:lvl1pPr>
            <a:lvl2pPr marL="742950" indent="-285750">
              <a:defRPr sz="2400" baseline="-10000">
                <a:solidFill>
                  <a:schemeClr val="tx1"/>
                </a:solidFill>
                <a:latin typeface="Arial" pitchFamily="34" charset="0"/>
                <a:ea typeface="ＭＳ Ｐゴシック" pitchFamily="34" charset="-128"/>
              </a:defRPr>
            </a:lvl2pPr>
            <a:lvl3pPr marL="1143000" indent="-228600">
              <a:defRPr sz="2400" baseline="-10000">
                <a:solidFill>
                  <a:schemeClr val="tx1"/>
                </a:solidFill>
                <a:latin typeface="Arial" pitchFamily="34" charset="0"/>
                <a:ea typeface="ＭＳ Ｐゴシック" pitchFamily="34" charset="-128"/>
              </a:defRPr>
            </a:lvl3pPr>
            <a:lvl4pPr marL="1600200" indent="-228600">
              <a:defRPr sz="2400" baseline="-10000">
                <a:solidFill>
                  <a:schemeClr val="tx1"/>
                </a:solidFill>
                <a:latin typeface="Arial" pitchFamily="34" charset="0"/>
                <a:ea typeface="ＭＳ Ｐゴシック" pitchFamily="34" charset="-128"/>
              </a:defRPr>
            </a:lvl4pPr>
            <a:lvl5pPr marL="2057400" indent="-228600">
              <a:defRPr sz="2400" baseline="-1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9pPr>
          </a:lstStyle>
          <a:p>
            <a:pPr algn="ctr" eaLnBrk="1" hangingPunct="1"/>
            <a:r>
              <a:rPr lang="en-US" altLang="en-US" sz="3600"/>
              <a:t>Interacting molecules:</a:t>
            </a:r>
          </a:p>
        </p:txBody>
      </p:sp>
      <p:sp>
        <p:nvSpPr>
          <p:cNvPr id="4100" name="Rectangle 8213"/>
          <p:cNvSpPr>
            <a:spLocks noChangeArrowheads="1"/>
          </p:cNvSpPr>
          <p:nvPr/>
        </p:nvSpPr>
        <p:spPr bwMode="auto">
          <a:xfrm>
            <a:off x="236538" y="3911600"/>
            <a:ext cx="365918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10000">
                <a:solidFill>
                  <a:schemeClr val="tx1"/>
                </a:solidFill>
                <a:latin typeface="Arial" pitchFamily="34" charset="0"/>
                <a:ea typeface="ＭＳ Ｐゴシック" pitchFamily="34" charset="-128"/>
              </a:defRPr>
            </a:lvl1pPr>
            <a:lvl2pPr marL="742950" indent="-285750">
              <a:defRPr sz="2400" baseline="-10000">
                <a:solidFill>
                  <a:schemeClr val="tx1"/>
                </a:solidFill>
                <a:latin typeface="Arial" pitchFamily="34" charset="0"/>
                <a:ea typeface="ＭＳ Ｐゴシック" pitchFamily="34" charset="-128"/>
              </a:defRPr>
            </a:lvl2pPr>
            <a:lvl3pPr marL="1143000" indent="-228600">
              <a:defRPr sz="2400" baseline="-10000">
                <a:solidFill>
                  <a:schemeClr val="tx1"/>
                </a:solidFill>
                <a:latin typeface="Arial" pitchFamily="34" charset="0"/>
                <a:ea typeface="ＭＳ Ｐゴシック" pitchFamily="34" charset="-128"/>
              </a:defRPr>
            </a:lvl3pPr>
            <a:lvl4pPr marL="1600200" indent="-228600">
              <a:defRPr sz="2400" baseline="-10000">
                <a:solidFill>
                  <a:schemeClr val="tx1"/>
                </a:solidFill>
                <a:latin typeface="Arial" pitchFamily="34" charset="0"/>
                <a:ea typeface="ＭＳ Ｐゴシック" pitchFamily="34" charset="-128"/>
              </a:defRPr>
            </a:lvl4pPr>
            <a:lvl5pPr marL="2057400" indent="-228600">
              <a:defRPr sz="2400" baseline="-1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9pPr>
          </a:lstStyle>
          <a:p>
            <a:r>
              <a:rPr lang="en-US" altLang="en-US" sz="2800" b="1"/>
              <a:t>BioNetGen Generated network</a:t>
            </a:r>
          </a:p>
        </p:txBody>
      </p:sp>
      <p:cxnSp>
        <p:nvCxnSpPr>
          <p:cNvPr id="4101" name="Straight Connector 8220"/>
          <p:cNvCxnSpPr>
            <a:cxnSpLocks noChangeShapeType="1"/>
          </p:cNvCxnSpPr>
          <p:nvPr/>
        </p:nvCxnSpPr>
        <p:spPr bwMode="auto">
          <a:xfrm>
            <a:off x="3967163" y="3895725"/>
            <a:ext cx="11112" cy="30781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4102" name="Straight Connector 8226"/>
          <p:cNvCxnSpPr>
            <a:cxnSpLocks noChangeShapeType="1"/>
          </p:cNvCxnSpPr>
          <p:nvPr/>
        </p:nvCxnSpPr>
        <p:spPr bwMode="auto">
          <a:xfrm>
            <a:off x="203200" y="3852863"/>
            <a:ext cx="8940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pic>
        <p:nvPicPr>
          <p:cNvPr id="4103" name="Picture 3" descr="Screen Shot 2019-06-12 at 8.24.02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3850" y="1866900"/>
            <a:ext cx="58912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itle 1"/>
          <p:cNvSpPr txBox="1">
            <a:spLocks/>
          </p:cNvSpPr>
          <p:nvPr/>
        </p:nvSpPr>
        <p:spPr bwMode="auto">
          <a:xfrm>
            <a:off x="157163" y="2155825"/>
            <a:ext cx="2517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aseline="-10000">
                <a:solidFill>
                  <a:schemeClr val="tx1"/>
                </a:solidFill>
                <a:latin typeface="Arial" pitchFamily="34" charset="0"/>
                <a:ea typeface="ＭＳ Ｐゴシック" pitchFamily="34" charset="-128"/>
              </a:defRPr>
            </a:lvl1pPr>
            <a:lvl2pPr marL="742950" indent="-285750">
              <a:defRPr sz="2400" baseline="-10000">
                <a:solidFill>
                  <a:schemeClr val="tx1"/>
                </a:solidFill>
                <a:latin typeface="Arial" pitchFamily="34" charset="0"/>
                <a:ea typeface="ＭＳ Ｐゴシック" pitchFamily="34" charset="-128"/>
              </a:defRPr>
            </a:lvl2pPr>
            <a:lvl3pPr marL="1143000" indent="-228600">
              <a:defRPr sz="2400" baseline="-10000">
                <a:solidFill>
                  <a:schemeClr val="tx1"/>
                </a:solidFill>
                <a:latin typeface="Arial" pitchFamily="34" charset="0"/>
                <a:ea typeface="ＭＳ Ｐゴシック" pitchFamily="34" charset="-128"/>
              </a:defRPr>
            </a:lvl3pPr>
            <a:lvl4pPr marL="1600200" indent="-228600">
              <a:defRPr sz="2400" baseline="-10000">
                <a:solidFill>
                  <a:schemeClr val="tx1"/>
                </a:solidFill>
                <a:latin typeface="Arial" pitchFamily="34" charset="0"/>
                <a:ea typeface="ＭＳ Ｐゴシック" pitchFamily="34" charset="-128"/>
              </a:defRPr>
            </a:lvl4pPr>
            <a:lvl5pPr marL="2057400" indent="-228600">
              <a:defRPr sz="2400" baseline="-1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9pPr>
          </a:lstStyle>
          <a:p>
            <a:pPr algn="ctr" eaLnBrk="1" hangingPunct="1"/>
            <a:r>
              <a:rPr lang="en-US" altLang="en-US" sz="3600"/>
              <a:t>Rules of </a:t>
            </a:r>
          </a:p>
          <a:p>
            <a:pPr algn="ctr" eaLnBrk="1" hangingPunct="1"/>
            <a:r>
              <a:rPr lang="en-US" altLang="en-US" sz="3600"/>
              <a:t>interactions</a:t>
            </a:r>
          </a:p>
        </p:txBody>
      </p:sp>
      <p:sp>
        <p:nvSpPr>
          <p:cNvPr id="4105" name="Oval 4"/>
          <p:cNvSpPr>
            <a:spLocks noChangeArrowheads="1"/>
          </p:cNvSpPr>
          <p:nvPr/>
        </p:nvSpPr>
        <p:spPr bwMode="auto">
          <a:xfrm>
            <a:off x="6946900" y="3376613"/>
            <a:ext cx="449263" cy="32861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aseline="-10000">
                <a:solidFill>
                  <a:schemeClr val="tx1"/>
                </a:solidFill>
                <a:latin typeface="Arial" pitchFamily="34" charset="0"/>
                <a:ea typeface="ＭＳ Ｐゴシック" pitchFamily="34" charset="-128"/>
              </a:defRPr>
            </a:lvl1pPr>
            <a:lvl2pPr marL="742950" indent="-285750">
              <a:defRPr sz="2400" baseline="-10000">
                <a:solidFill>
                  <a:schemeClr val="tx1"/>
                </a:solidFill>
                <a:latin typeface="Arial" pitchFamily="34" charset="0"/>
                <a:ea typeface="ＭＳ Ｐゴシック" pitchFamily="34" charset="-128"/>
              </a:defRPr>
            </a:lvl2pPr>
            <a:lvl3pPr marL="1143000" indent="-228600">
              <a:defRPr sz="2400" baseline="-10000">
                <a:solidFill>
                  <a:schemeClr val="tx1"/>
                </a:solidFill>
                <a:latin typeface="Arial" pitchFamily="34" charset="0"/>
                <a:ea typeface="ＭＳ Ｐゴシック" pitchFamily="34" charset="-128"/>
              </a:defRPr>
            </a:lvl3pPr>
            <a:lvl4pPr marL="1600200" indent="-228600">
              <a:defRPr sz="2400" baseline="-10000">
                <a:solidFill>
                  <a:schemeClr val="tx1"/>
                </a:solidFill>
                <a:latin typeface="Arial" pitchFamily="34" charset="0"/>
                <a:ea typeface="ＭＳ Ｐゴシック" pitchFamily="34" charset="-128"/>
              </a:defRPr>
            </a:lvl4pPr>
            <a:lvl5pPr marL="2057400" indent="-228600">
              <a:defRPr sz="2400" baseline="-1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9pPr>
          </a:lstStyle>
          <a:p>
            <a:endParaRPr lang="en-US" altLang="en-US"/>
          </a:p>
        </p:txBody>
      </p:sp>
      <p:sp>
        <p:nvSpPr>
          <p:cNvPr id="4106" name="Oval 40"/>
          <p:cNvSpPr>
            <a:spLocks noChangeArrowheads="1"/>
          </p:cNvSpPr>
          <p:nvPr/>
        </p:nvSpPr>
        <p:spPr bwMode="auto">
          <a:xfrm>
            <a:off x="7607300" y="2349500"/>
            <a:ext cx="449263" cy="3286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aseline="-10000">
                <a:solidFill>
                  <a:schemeClr val="tx1"/>
                </a:solidFill>
                <a:latin typeface="Arial" pitchFamily="34" charset="0"/>
                <a:ea typeface="ＭＳ Ｐゴシック" pitchFamily="34" charset="-128"/>
              </a:defRPr>
            </a:lvl1pPr>
            <a:lvl2pPr marL="742950" indent="-285750">
              <a:defRPr sz="2400" baseline="-10000">
                <a:solidFill>
                  <a:schemeClr val="tx1"/>
                </a:solidFill>
                <a:latin typeface="Arial" pitchFamily="34" charset="0"/>
                <a:ea typeface="ＭＳ Ｐゴシック" pitchFamily="34" charset="-128"/>
              </a:defRPr>
            </a:lvl2pPr>
            <a:lvl3pPr marL="1143000" indent="-228600">
              <a:defRPr sz="2400" baseline="-10000">
                <a:solidFill>
                  <a:schemeClr val="tx1"/>
                </a:solidFill>
                <a:latin typeface="Arial" pitchFamily="34" charset="0"/>
                <a:ea typeface="ＭＳ Ｐゴシック" pitchFamily="34" charset="-128"/>
              </a:defRPr>
            </a:lvl3pPr>
            <a:lvl4pPr marL="1600200" indent="-228600">
              <a:defRPr sz="2400" baseline="-10000">
                <a:solidFill>
                  <a:schemeClr val="tx1"/>
                </a:solidFill>
                <a:latin typeface="Arial" pitchFamily="34" charset="0"/>
                <a:ea typeface="ＭＳ Ｐゴシック" pitchFamily="34" charset="-128"/>
              </a:defRPr>
            </a:lvl4pPr>
            <a:lvl5pPr marL="2057400" indent="-228600">
              <a:defRPr sz="2400" baseline="-1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9pPr>
          </a:lstStyle>
          <a:p>
            <a:endParaRPr lang="en-US" altLang="en-US"/>
          </a:p>
        </p:txBody>
      </p:sp>
      <p:sp>
        <p:nvSpPr>
          <p:cNvPr id="4107" name="Rectangle 8213"/>
          <p:cNvSpPr>
            <a:spLocks noChangeArrowheads="1"/>
          </p:cNvSpPr>
          <p:nvPr/>
        </p:nvSpPr>
        <p:spPr bwMode="auto">
          <a:xfrm>
            <a:off x="4654550" y="3946525"/>
            <a:ext cx="31464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10000">
                <a:solidFill>
                  <a:schemeClr val="tx1"/>
                </a:solidFill>
                <a:latin typeface="Arial" pitchFamily="34" charset="0"/>
                <a:ea typeface="ＭＳ Ｐゴシック" pitchFamily="34" charset="-128"/>
              </a:defRPr>
            </a:lvl1pPr>
            <a:lvl2pPr marL="742950" indent="-285750">
              <a:defRPr sz="2400" baseline="-10000">
                <a:solidFill>
                  <a:schemeClr val="tx1"/>
                </a:solidFill>
                <a:latin typeface="Arial" pitchFamily="34" charset="0"/>
                <a:ea typeface="ＭＳ Ｐゴシック" pitchFamily="34" charset="-128"/>
              </a:defRPr>
            </a:lvl2pPr>
            <a:lvl3pPr marL="1143000" indent="-228600">
              <a:defRPr sz="2400" baseline="-10000">
                <a:solidFill>
                  <a:schemeClr val="tx1"/>
                </a:solidFill>
                <a:latin typeface="Arial" pitchFamily="34" charset="0"/>
                <a:ea typeface="ＭＳ Ｐゴシック" pitchFamily="34" charset="-128"/>
              </a:defRPr>
            </a:lvl3pPr>
            <a:lvl4pPr marL="1600200" indent="-228600">
              <a:defRPr sz="2400" baseline="-10000">
                <a:solidFill>
                  <a:schemeClr val="tx1"/>
                </a:solidFill>
                <a:latin typeface="Arial" pitchFamily="34" charset="0"/>
                <a:ea typeface="ＭＳ Ｐゴシック" pitchFamily="34" charset="-128"/>
              </a:defRPr>
            </a:lvl4pPr>
            <a:lvl5pPr marL="2057400" indent="-228600">
              <a:defRPr sz="2400" baseline="-1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9pPr>
          </a:lstStyle>
          <a:p>
            <a:r>
              <a:rPr lang="en-US" altLang="en-US" sz="2800" b="1"/>
              <a:t>NFSim Simulated network</a:t>
            </a:r>
          </a:p>
        </p:txBody>
      </p:sp>
      <p:pic>
        <p:nvPicPr>
          <p:cNvPr id="4108" name="Picture 10" descr="Screen Shot 2019-06-12 at 8.42.55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887413"/>
            <a:ext cx="2895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1" descr="Screen Shot 2019-06-12 at 8.45.52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44963" y="4587875"/>
            <a:ext cx="5322887"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Rounded Rectangle 2"/>
          <p:cNvSpPr>
            <a:spLocks noChangeArrowheads="1"/>
          </p:cNvSpPr>
          <p:nvPr/>
        </p:nvSpPr>
        <p:spPr bwMode="auto">
          <a:xfrm>
            <a:off x="215900" y="4537075"/>
            <a:ext cx="1444625" cy="576263"/>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aseline="-10000">
                <a:solidFill>
                  <a:schemeClr val="tx1"/>
                </a:solidFill>
                <a:latin typeface="Arial" pitchFamily="34" charset="0"/>
                <a:ea typeface="ＭＳ Ｐゴシック" pitchFamily="34" charset="-128"/>
              </a:defRPr>
            </a:lvl1pPr>
            <a:lvl2pPr marL="742950" indent="-285750">
              <a:defRPr sz="2400" baseline="-10000">
                <a:solidFill>
                  <a:schemeClr val="tx1"/>
                </a:solidFill>
                <a:latin typeface="Arial" pitchFamily="34" charset="0"/>
                <a:ea typeface="ＭＳ Ｐゴシック" pitchFamily="34" charset="-128"/>
              </a:defRPr>
            </a:lvl2pPr>
            <a:lvl3pPr marL="1143000" indent="-228600">
              <a:defRPr sz="2400" baseline="-10000">
                <a:solidFill>
                  <a:schemeClr val="tx1"/>
                </a:solidFill>
                <a:latin typeface="Arial" pitchFamily="34" charset="0"/>
                <a:ea typeface="ＭＳ Ｐゴシック" pitchFamily="34" charset="-128"/>
              </a:defRPr>
            </a:lvl3pPr>
            <a:lvl4pPr marL="1600200" indent="-228600">
              <a:defRPr sz="2400" baseline="-10000">
                <a:solidFill>
                  <a:schemeClr val="tx1"/>
                </a:solidFill>
                <a:latin typeface="Arial" pitchFamily="34" charset="0"/>
                <a:ea typeface="ＭＳ Ｐゴシック" pitchFamily="34" charset="-128"/>
              </a:defRPr>
            </a:lvl4pPr>
            <a:lvl5pPr marL="2057400" indent="-228600">
              <a:defRPr sz="2400" baseline="-1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9pPr>
          </a:lstStyle>
          <a:p>
            <a:endParaRPr lang="en-US" altLang="en-US"/>
          </a:p>
        </p:txBody>
      </p:sp>
      <p:sp>
        <p:nvSpPr>
          <p:cNvPr id="4111" name="Rectangle 3"/>
          <p:cNvSpPr>
            <a:spLocks noChangeArrowheads="1"/>
          </p:cNvSpPr>
          <p:nvPr/>
        </p:nvSpPr>
        <p:spPr bwMode="auto">
          <a:xfrm>
            <a:off x="1698625" y="4678363"/>
            <a:ext cx="1508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10000">
                <a:solidFill>
                  <a:schemeClr val="tx1"/>
                </a:solidFill>
                <a:latin typeface="Arial" pitchFamily="34" charset="0"/>
                <a:ea typeface="ＭＳ Ｐゴシック" pitchFamily="34" charset="-128"/>
              </a:defRPr>
            </a:lvl1pPr>
            <a:lvl2pPr marL="742950" indent="-285750">
              <a:defRPr sz="2400" baseline="-10000">
                <a:solidFill>
                  <a:schemeClr val="tx1"/>
                </a:solidFill>
                <a:latin typeface="Arial" pitchFamily="34" charset="0"/>
                <a:ea typeface="ＭＳ Ｐゴシック" pitchFamily="34" charset="-128"/>
              </a:defRPr>
            </a:lvl2pPr>
            <a:lvl3pPr marL="1143000" indent="-228600">
              <a:defRPr sz="2400" baseline="-10000">
                <a:solidFill>
                  <a:schemeClr val="tx1"/>
                </a:solidFill>
                <a:latin typeface="Arial" pitchFamily="34" charset="0"/>
                <a:ea typeface="ＭＳ Ｐゴシック" pitchFamily="34" charset="-128"/>
              </a:defRPr>
            </a:lvl3pPr>
            <a:lvl4pPr marL="1600200" indent="-228600">
              <a:defRPr sz="2400" baseline="-10000">
                <a:solidFill>
                  <a:schemeClr val="tx1"/>
                </a:solidFill>
                <a:latin typeface="Arial" pitchFamily="34" charset="0"/>
                <a:ea typeface="ＭＳ Ｐゴシック" pitchFamily="34" charset="-128"/>
              </a:defRPr>
            </a:lvl4pPr>
            <a:lvl5pPr marL="2057400" indent="-228600">
              <a:defRPr sz="2400" baseline="-1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9pPr>
          </a:lstStyle>
          <a:p>
            <a:pPr algn="ctr" eaLnBrk="1" hangingPunct="1"/>
            <a:r>
              <a:rPr lang="en-US" altLang="en-US" b="1">
                <a:solidFill>
                  <a:srgbClr val="FF0000"/>
                </a:solidFill>
              </a:rPr>
              <a:t>Seed species</a:t>
            </a:r>
          </a:p>
        </p:txBody>
      </p:sp>
      <p:sp>
        <p:nvSpPr>
          <p:cNvPr id="4112" name="Rounded Rectangle 17"/>
          <p:cNvSpPr>
            <a:spLocks noChangeArrowheads="1"/>
          </p:cNvSpPr>
          <p:nvPr/>
        </p:nvSpPr>
        <p:spPr bwMode="auto">
          <a:xfrm>
            <a:off x="198438" y="5162550"/>
            <a:ext cx="3644900" cy="1352550"/>
          </a:xfrm>
          <a:prstGeom prst="roundRect">
            <a:avLst>
              <a:gd name="adj" fmla="val 16667"/>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aseline="-10000">
                <a:solidFill>
                  <a:schemeClr val="tx1"/>
                </a:solidFill>
                <a:latin typeface="Arial" pitchFamily="34" charset="0"/>
                <a:ea typeface="ＭＳ Ｐゴシック" pitchFamily="34" charset="-128"/>
              </a:defRPr>
            </a:lvl1pPr>
            <a:lvl2pPr marL="742950" indent="-285750">
              <a:defRPr sz="2400" baseline="-10000">
                <a:solidFill>
                  <a:schemeClr val="tx1"/>
                </a:solidFill>
                <a:latin typeface="Arial" pitchFamily="34" charset="0"/>
                <a:ea typeface="ＭＳ Ｐゴシック" pitchFamily="34" charset="-128"/>
              </a:defRPr>
            </a:lvl2pPr>
            <a:lvl3pPr marL="1143000" indent="-228600">
              <a:defRPr sz="2400" baseline="-10000">
                <a:solidFill>
                  <a:schemeClr val="tx1"/>
                </a:solidFill>
                <a:latin typeface="Arial" pitchFamily="34" charset="0"/>
                <a:ea typeface="ＭＳ Ｐゴシック" pitchFamily="34" charset="-128"/>
              </a:defRPr>
            </a:lvl3pPr>
            <a:lvl4pPr marL="1600200" indent="-228600">
              <a:defRPr sz="2400" baseline="-10000">
                <a:solidFill>
                  <a:schemeClr val="tx1"/>
                </a:solidFill>
                <a:latin typeface="Arial" pitchFamily="34" charset="0"/>
                <a:ea typeface="ＭＳ Ｐゴシック" pitchFamily="34" charset="-128"/>
              </a:defRPr>
            </a:lvl4pPr>
            <a:lvl5pPr marL="2057400" indent="-228600">
              <a:defRPr sz="2400" baseline="-1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9pPr>
          </a:lstStyle>
          <a:p>
            <a:endParaRPr lang="en-US" altLang="en-US"/>
          </a:p>
        </p:txBody>
      </p:sp>
      <p:sp>
        <p:nvSpPr>
          <p:cNvPr id="4113" name="Rectangle 18"/>
          <p:cNvSpPr>
            <a:spLocks noChangeArrowheads="1"/>
          </p:cNvSpPr>
          <p:nvPr/>
        </p:nvSpPr>
        <p:spPr bwMode="auto">
          <a:xfrm>
            <a:off x="614363" y="6446838"/>
            <a:ext cx="2700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10000">
                <a:solidFill>
                  <a:schemeClr val="tx1"/>
                </a:solidFill>
                <a:latin typeface="Arial" pitchFamily="34" charset="0"/>
                <a:ea typeface="ＭＳ Ｐゴシック" pitchFamily="34" charset="-128"/>
              </a:defRPr>
            </a:lvl1pPr>
            <a:lvl2pPr marL="742950" indent="-285750">
              <a:defRPr sz="2400" baseline="-10000">
                <a:solidFill>
                  <a:schemeClr val="tx1"/>
                </a:solidFill>
                <a:latin typeface="Arial" pitchFamily="34" charset="0"/>
                <a:ea typeface="ＭＳ Ｐゴシック" pitchFamily="34" charset="-128"/>
              </a:defRPr>
            </a:lvl2pPr>
            <a:lvl3pPr marL="1143000" indent="-228600">
              <a:defRPr sz="2400" baseline="-10000">
                <a:solidFill>
                  <a:schemeClr val="tx1"/>
                </a:solidFill>
                <a:latin typeface="Arial" pitchFamily="34" charset="0"/>
                <a:ea typeface="ＭＳ Ｐゴシック" pitchFamily="34" charset="-128"/>
              </a:defRPr>
            </a:lvl3pPr>
            <a:lvl4pPr marL="1600200" indent="-228600">
              <a:defRPr sz="2400" baseline="-10000">
                <a:solidFill>
                  <a:schemeClr val="tx1"/>
                </a:solidFill>
                <a:latin typeface="Arial" pitchFamily="34" charset="0"/>
                <a:ea typeface="ＭＳ Ｐゴシック" pitchFamily="34" charset="-128"/>
              </a:defRPr>
            </a:lvl4pPr>
            <a:lvl5pPr marL="2057400" indent="-228600">
              <a:defRPr sz="2400" baseline="-1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10000">
                <a:solidFill>
                  <a:schemeClr val="tx1"/>
                </a:solidFill>
                <a:latin typeface="Arial" pitchFamily="34" charset="0"/>
                <a:ea typeface="ＭＳ Ｐゴシック" pitchFamily="34" charset="-128"/>
              </a:defRPr>
            </a:lvl9pPr>
          </a:lstStyle>
          <a:p>
            <a:pPr algn="ctr" eaLnBrk="1" hangingPunct="1"/>
            <a:r>
              <a:rPr lang="en-US" altLang="en-US" b="1">
                <a:solidFill>
                  <a:srgbClr val="0066CC"/>
                </a:solidFill>
              </a:rPr>
              <a:t>generated species</a:t>
            </a:r>
          </a:p>
        </p:txBody>
      </p:sp>
    </p:spTree>
    <p:extLst>
      <p:ext uri="{BB962C8B-B14F-4D97-AF65-F5344CB8AC3E}">
        <p14:creationId xmlns:p14="http://schemas.microsoft.com/office/powerpoint/2010/main" val="983820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053994" y="1149323"/>
            <a:ext cx="3851049" cy="3723289"/>
          </a:xfrm>
          <a:prstGeom prst="rect">
            <a:avLst/>
          </a:prstGeom>
          <a:noFill/>
          <a:ln w="25400">
            <a:solidFill>
              <a:schemeClr val="tx1"/>
            </a:solidFill>
            <a:miter lim="800000"/>
            <a:headEnd/>
            <a:tailEnd/>
          </a:ln>
        </p:spPr>
      </p:pic>
      <p:sp>
        <p:nvSpPr>
          <p:cNvPr id="4" name="TextBox 3"/>
          <p:cNvSpPr txBox="1"/>
          <p:nvPr/>
        </p:nvSpPr>
        <p:spPr>
          <a:xfrm>
            <a:off x="196399" y="817644"/>
            <a:ext cx="4805223" cy="923330"/>
          </a:xfrm>
          <a:prstGeom prst="rect">
            <a:avLst/>
          </a:prstGeom>
          <a:noFill/>
        </p:spPr>
        <p:txBody>
          <a:bodyPr wrap="square" rtlCol="0">
            <a:spAutoFit/>
          </a:bodyPr>
          <a:lstStyle/>
          <a:p>
            <a:r>
              <a:rPr lang="en-US" dirty="0" err="1" smtClean="0">
                <a:solidFill>
                  <a:prstClr val="black"/>
                </a:solidFill>
              </a:rPr>
              <a:t>Michalski</a:t>
            </a:r>
            <a:r>
              <a:rPr lang="en-US" dirty="0">
                <a:solidFill>
                  <a:prstClr val="black"/>
                </a:solidFill>
              </a:rPr>
              <a:t>, P. J., and L. M. Loew. </a:t>
            </a:r>
            <a:r>
              <a:rPr lang="en-US" i="1" dirty="0" err="1">
                <a:solidFill>
                  <a:prstClr val="black"/>
                </a:solidFill>
              </a:rPr>
              <a:t>Biophys</a:t>
            </a:r>
            <a:r>
              <a:rPr lang="en-US" i="1" dirty="0">
                <a:solidFill>
                  <a:prstClr val="black"/>
                </a:solidFill>
              </a:rPr>
              <a:t>. J. </a:t>
            </a:r>
            <a:endParaRPr lang="en-US" dirty="0">
              <a:solidFill>
                <a:prstClr val="black"/>
              </a:solidFill>
            </a:endParaRPr>
          </a:p>
          <a:p>
            <a:r>
              <a:rPr lang="en-US" dirty="0" smtClean="0">
                <a:solidFill>
                  <a:prstClr val="black"/>
                </a:solidFill>
              </a:rPr>
              <a:t>2016</a:t>
            </a:r>
            <a:r>
              <a:rPr lang="en-US" dirty="0">
                <a:solidFill>
                  <a:prstClr val="black"/>
                </a:solidFill>
              </a:rPr>
              <a:t>. </a:t>
            </a:r>
            <a:r>
              <a:rPr lang="en-US" dirty="0" smtClean="0">
                <a:solidFill>
                  <a:prstClr val="black"/>
                </a:solidFill>
              </a:rPr>
              <a:t>A </a:t>
            </a:r>
            <a:r>
              <a:rPr lang="en-US" dirty="0">
                <a:solidFill>
                  <a:prstClr val="black"/>
                </a:solidFill>
              </a:rPr>
              <a:t>Spatial, Particle-Based Biochemical Simulation Platform with Excluded Volume. </a:t>
            </a:r>
          </a:p>
        </p:txBody>
      </p:sp>
      <p:sp>
        <p:nvSpPr>
          <p:cNvPr id="5" name="TextBox 4"/>
          <p:cNvSpPr txBox="1"/>
          <p:nvPr/>
        </p:nvSpPr>
        <p:spPr>
          <a:xfrm>
            <a:off x="381000" y="1794246"/>
            <a:ext cx="4267200" cy="5078314"/>
          </a:xfrm>
          <a:prstGeom prst="rect">
            <a:avLst/>
          </a:prstGeom>
          <a:noFill/>
        </p:spPr>
        <p:txBody>
          <a:bodyPr wrap="square" rtlCol="0">
            <a:spAutoFit/>
          </a:bodyPr>
          <a:lstStyle/>
          <a:p>
            <a:pPr marL="342900" indent="-342900" algn="ctr"/>
            <a:r>
              <a:rPr lang="en-US" b="1" dirty="0" smtClean="0">
                <a:solidFill>
                  <a:prstClr val="black"/>
                </a:solidFill>
              </a:rPr>
              <a:t>Advantages</a:t>
            </a:r>
          </a:p>
          <a:p>
            <a:pPr marL="342900" indent="-342900">
              <a:buFontTx/>
              <a:buAutoNum type="arabicParenR"/>
            </a:pPr>
            <a:endParaRPr lang="en-US" dirty="0">
              <a:solidFill>
                <a:prstClr val="black"/>
              </a:solidFill>
            </a:endParaRPr>
          </a:p>
          <a:p>
            <a:pPr marL="342900" indent="-342900">
              <a:buFontTx/>
              <a:buAutoNum type="arabicParenR"/>
            </a:pPr>
            <a:r>
              <a:rPr lang="en-US" dirty="0" smtClean="0">
                <a:solidFill>
                  <a:prstClr val="black"/>
                </a:solidFill>
              </a:rPr>
              <a:t>No issue with combinatorial complexity.</a:t>
            </a:r>
          </a:p>
          <a:p>
            <a:pPr marL="342900" indent="-342900">
              <a:buFontTx/>
              <a:buAutoNum type="arabicParenR"/>
            </a:pPr>
            <a:endParaRPr lang="en-US" dirty="0">
              <a:solidFill>
                <a:prstClr val="black"/>
              </a:solidFill>
            </a:endParaRPr>
          </a:p>
          <a:p>
            <a:pPr marL="342900" indent="-342900">
              <a:buFontTx/>
              <a:buAutoNum type="arabicParenR"/>
            </a:pPr>
            <a:r>
              <a:rPr lang="en-US" dirty="0" smtClean="0">
                <a:solidFill>
                  <a:prstClr val="black"/>
                </a:solidFill>
              </a:rPr>
              <a:t>Provides spatial and </a:t>
            </a:r>
            <a:r>
              <a:rPr lang="en-US" dirty="0" err="1" smtClean="0">
                <a:solidFill>
                  <a:prstClr val="black"/>
                </a:solidFill>
              </a:rPr>
              <a:t>orientational</a:t>
            </a:r>
            <a:r>
              <a:rPr lang="en-US" dirty="0" smtClean="0">
                <a:solidFill>
                  <a:prstClr val="black"/>
                </a:solidFill>
              </a:rPr>
              <a:t> information.</a:t>
            </a:r>
          </a:p>
          <a:p>
            <a:pPr marL="342900" indent="-342900">
              <a:buFontTx/>
              <a:buAutoNum type="arabicParenR"/>
            </a:pPr>
            <a:endParaRPr lang="en-US" dirty="0">
              <a:solidFill>
                <a:prstClr val="black"/>
              </a:solidFill>
            </a:endParaRPr>
          </a:p>
          <a:p>
            <a:pPr marL="342900" indent="-342900">
              <a:buFontTx/>
              <a:buAutoNum type="arabicParenR"/>
            </a:pPr>
            <a:r>
              <a:rPr lang="en-US" dirty="0" smtClean="0">
                <a:solidFill>
                  <a:prstClr val="black"/>
                </a:solidFill>
              </a:rPr>
              <a:t>Excluded volume accounts for protein sizes and </a:t>
            </a:r>
            <a:r>
              <a:rPr lang="en-US" dirty="0" err="1" smtClean="0">
                <a:solidFill>
                  <a:prstClr val="black"/>
                </a:solidFill>
              </a:rPr>
              <a:t>steric</a:t>
            </a:r>
            <a:r>
              <a:rPr lang="en-US" dirty="0" smtClean="0">
                <a:solidFill>
                  <a:prstClr val="black"/>
                </a:solidFill>
              </a:rPr>
              <a:t> hindrance.</a:t>
            </a:r>
          </a:p>
          <a:p>
            <a:pPr marL="342900" indent="-342900">
              <a:buFontTx/>
              <a:buAutoNum type="arabicParenR"/>
            </a:pPr>
            <a:endParaRPr lang="en-US" dirty="0" smtClean="0">
              <a:solidFill>
                <a:prstClr val="black"/>
              </a:solidFill>
            </a:endParaRPr>
          </a:p>
          <a:p>
            <a:pPr marL="342900" indent="-342900">
              <a:buFontTx/>
              <a:buAutoNum type="arabicParenR"/>
            </a:pPr>
            <a:r>
              <a:rPr lang="en-US" dirty="0" smtClean="0">
                <a:solidFill>
                  <a:prstClr val="black"/>
                </a:solidFill>
              </a:rPr>
              <a:t>Captures exact dynamics, including reduced diffusion of larger clusters.</a:t>
            </a:r>
          </a:p>
          <a:p>
            <a:pPr marL="342900" indent="-342900">
              <a:buFontTx/>
              <a:buAutoNum type="arabicParenR"/>
            </a:pPr>
            <a:endParaRPr lang="en-US" dirty="0">
              <a:solidFill>
                <a:prstClr val="black"/>
              </a:solidFill>
            </a:endParaRPr>
          </a:p>
          <a:p>
            <a:pPr marL="342900" indent="-342900" algn="ctr"/>
            <a:r>
              <a:rPr lang="en-US" b="1" dirty="0" smtClean="0">
                <a:solidFill>
                  <a:prstClr val="black"/>
                </a:solidFill>
              </a:rPr>
              <a:t>Disadvantages</a:t>
            </a:r>
          </a:p>
          <a:p>
            <a:pPr marL="342900" indent="-342900"/>
            <a:endParaRPr lang="en-US" dirty="0">
              <a:solidFill>
                <a:prstClr val="black"/>
              </a:solidFill>
            </a:endParaRPr>
          </a:p>
          <a:p>
            <a:pPr marL="342900" indent="-342900"/>
            <a:r>
              <a:rPr lang="en-US" dirty="0" smtClean="0">
                <a:solidFill>
                  <a:prstClr val="black"/>
                </a:solidFill>
              </a:rPr>
              <a:t>1)  Computationally expensive. </a:t>
            </a:r>
            <a:endParaRPr lang="en-US" dirty="0">
              <a:solidFill>
                <a:prstClr val="black"/>
              </a:solidFill>
            </a:endParaRPr>
          </a:p>
          <a:p>
            <a:pPr marL="342900" indent="-342900">
              <a:buFontTx/>
              <a:buAutoNum type="arabicParenR"/>
            </a:pPr>
            <a:endParaRPr lang="en-US" dirty="0" smtClean="0">
              <a:solidFill>
                <a:prstClr val="black"/>
              </a:solidFill>
            </a:endParaRPr>
          </a:p>
        </p:txBody>
      </p:sp>
      <p:sp>
        <p:nvSpPr>
          <p:cNvPr id="6" name="TextBox 5"/>
          <p:cNvSpPr txBox="1"/>
          <p:nvPr/>
        </p:nvSpPr>
        <p:spPr>
          <a:xfrm>
            <a:off x="360579" y="163130"/>
            <a:ext cx="8667407" cy="523220"/>
          </a:xfrm>
          <a:prstGeom prst="rect">
            <a:avLst/>
          </a:prstGeom>
          <a:noFill/>
        </p:spPr>
        <p:txBody>
          <a:bodyPr wrap="none" rtlCol="0">
            <a:spAutoFit/>
          </a:bodyPr>
          <a:lstStyle/>
          <a:p>
            <a:pPr fontAlgn="auto">
              <a:spcBef>
                <a:spcPts val="0"/>
              </a:spcBef>
              <a:spcAft>
                <a:spcPts val="0"/>
              </a:spcAft>
            </a:pPr>
            <a:r>
              <a:rPr lang="en-US" sz="2800" dirty="0" err="1" smtClean="0">
                <a:solidFill>
                  <a:prstClr val="black"/>
                </a:solidFill>
                <a:latin typeface="Arial" pitchFamily="34" charset="0"/>
                <a:cs typeface="Arial" pitchFamily="34" charset="0"/>
              </a:rPr>
              <a:t>SpringSaLaD</a:t>
            </a:r>
            <a:r>
              <a:rPr lang="en-US" sz="2800" dirty="0" smtClean="0">
                <a:solidFill>
                  <a:prstClr val="black"/>
                </a:solidFill>
                <a:latin typeface="Arial" pitchFamily="34" charset="0"/>
                <a:cs typeface="Arial" pitchFamily="34" charset="0"/>
              </a:rPr>
              <a:t>: Springs, Sites and </a:t>
            </a:r>
            <a:r>
              <a:rPr lang="en-US" sz="2800" dirty="0" err="1" smtClean="0">
                <a:solidFill>
                  <a:prstClr val="black"/>
                </a:solidFill>
                <a:latin typeface="Arial" pitchFamily="34" charset="0"/>
                <a:cs typeface="Arial" pitchFamily="34" charset="0"/>
              </a:rPr>
              <a:t>Langevin</a:t>
            </a:r>
            <a:r>
              <a:rPr lang="en-US" sz="2800" dirty="0" smtClean="0">
                <a:solidFill>
                  <a:prstClr val="black"/>
                </a:solidFill>
                <a:latin typeface="Arial" pitchFamily="34" charset="0"/>
                <a:cs typeface="Arial" pitchFamily="34" charset="0"/>
              </a:rPr>
              <a:t> Dynamics</a:t>
            </a:r>
          </a:p>
        </p:txBody>
      </p:sp>
      <p:sp>
        <p:nvSpPr>
          <p:cNvPr id="7" name="TextBox 6"/>
          <p:cNvSpPr txBox="1"/>
          <p:nvPr/>
        </p:nvSpPr>
        <p:spPr>
          <a:xfrm>
            <a:off x="5093494" y="5875353"/>
            <a:ext cx="1823862" cy="400110"/>
          </a:xfrm>
          <a:prstGeom prst="rect">
            <a:avLst/>
          </a:prstGeom>
          <a:noFill/>
        </p:spPr>
        <p:txBody>
          <a:bodyPr wrap="none" rtlCol="0">
            <a:spAutoFit/>
          </a:bodyPr>
          <a:lstStyle/>
          <a:p>
            <a:pPr fontAlgn="auto">
              <a:spcBef>
                <a:spcPts val="0"/>
              </a:spcBef>
              <a:spcAft>
                <a:spcPts val="0"/>
              </a:spcAft>
            </a:pPr>
            <a:r>
              <a:rPr lang="en-US" sz="2000" dirty="0">
                <a:solidFill>
                  <a:srgbClr val="000000"/>
                </a:solidFill>
                <a:latin typeface="Arial"/>
              </a:rPr>
              <a:t>Paul </a:t>
            </a:r>
            <a:r>
              <a:rPr lang="en-US" sz="2000" dirty="0" err="1">
                <a:solidFill>
                  <a:srgbClr val="000000"/>
                </a:solidFill>
                <a:latin typeface="Arial"/>
              </a:rPr>
              <a:t>Michalski</a:t>
            </a:r>
            <a:endParaRPr lang="en-US" sz="2000" dirty="0">
              <a:solidFill>
                <a:srgbClr val="000000"/>
              </a:solidFill>
              <a:latin typeface="Arial"/>
            </a:endParaRPr>
          </a:p>
        </p:txBody>
      </p:sp>
      <p:pic>
        <p:nvPicPr>
          <p:cNvPr id="8" name="Content Placeholder 3"/>
          <p:cNvPicPr>
            <a:picLocks noChangeAspect="1"/>
          </p:cNvPicPr>
          <p:nvPr/>
        </p:nvPicPr>
        <p:blipFill rotWithShape="1">
          <a:blip r:embed="rId3"/>
          <a:srcRect l="83859" t="25306" r="4553" b="49390"/>
          <a:stretch/>
        </p:blipFill>
        <p:spPr>
          <a:xfrm>
            <a:off x="6914353" y="4993597"/>
            <a:ext cx="1235207" cy="1811480"/>
          </a:xfrm>
          <a:prstGeom prst="rect">
            <a:avLst/>
          </a:prstGeom>
        </p:spPr>
      </p:pic>
    </p:spTree>
    <p:extLst>
      <p:ext uri="{BB962C8B-B14F-4D97-AF65-F5344CB8AC3E}">
        <p14:creationId xmlns:p14="http://schemas.microsoft.com/office/powerpoint/2010/main" val="2792534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9333" y="1378278"/>
            <a:ext cx="6468074" cy="5380418"/>
          </a:xfrm>
          <a:prstGeom prst="rect">
            <a:avLst/>
          </a:prstGeom>
        </p:spPr>
      </p:pic>
      <p:sp>
        <p:nvSpPr>
          <p:cNvPr id="5" name="TextBox 4"/>
          <p:cNvSpPr txBox="1"/>
          <p:nvPr/>
        </p:nvSpPr>
        <p:spPr>
          <a:xfrm>
            <a:off x="104744" y="117847"/>
            <a:ext cx="5891963" cy="830997"/>
          </a:xfrm>
          <a:prstGeom prst="rect">
            <a:avLst/>
          </a:prstGeom>
          <a:noFill/>
        </p:spPr>
        <p:txBody>
          <a:bodyPr wrap="square" rtlCol="0">
            <a:spAutoFit/>
          </a:bodyPr>
          <a:lstStyle/>
          <a:p>
            <a:r>
              <a:rPr lang="en-US" sz="2400" dirty="0" smtClean="0"/>
              <a:t>Modeling </a:t>
            </a:r>
            <a:r>
              <a:rPr lang="en-US" sz="2400" dirty="0" err="1" smtClean="0"/>
              <a:t>Nephrin-Nck-NWAsp</a:t>
            </a:r>
            <a:r>
              <a:rPr lang="en-US" sz="2400" dirty="0" smtClean="0"/>
              <a:t> clustering: Madeleine </a:t>
            </a:r>
            <a:r>
              <a:rPr lang="en-US" sz="2400" dirty="0" err="1" smtClean="0"/>
              <a:t>Youngstrom</a:t>
            </a:r>
            <a:r>
              <a:rPr lang="en-US" sz="2400" dirty="0" smtClean="0"/>
              <a:t> &amp; </a:t>
            </a:r>
            <a:r>
              <a:rPr lang="en-US" sz="2400" dirty="0" err="1" smtClean="0"/>
              <a:t>Ani</a:t>
            </a:r>
            <a:r>
              <a:rPr lang="en-US" sz="2400" dirty="0" smtClean="0"/>
              <a:t> </a:t>
            </a:r>
            <a:r>
              <a:rPr lang="en-US" sz="2400" dirty="0" err="1" smtClean="0"/>
              <a:t>Chattaraj</a:t>
            </a:r>
            <a:endParaRPr lang="en-US" sz="2400" dirty="0"/>
          </a:p>
        </p:txBody>
      </p:sp>
      <p:pic>
        <p:nvPicPr>
          <p:cNvPr id="7" name="Picture 6" descr="IMG_7424.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58331" y="26189"/>
            <a:ext cx="1300080" cy="1584378"/>
          </a:xfrm>
          <a:prstGeom prst="rect">
            <a:avLst/>
          </a:prstGeom>
        </p:spPr>
      </p:pic>
      <p:pic>
        <p:nvPicPr>
          <p:cNvPr id="8" name="Picture 7" descr="IMG_7669.jp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98832" y="39283"/>
            <a:ext cx="1256952" cy="1592873"/>
          </a:xfrm>
          <a:prstGeom prst="rect">
            <a:avLst/>
          </a:prstGeom>
        </p:spPr>
      </p:pic>
    </p:spTree>
    <p:extLst>
      <p:ext uri="{BB962C8B-B14F-4D97-AF65-F5344CB8AC3E}">
        <p14:creationId xmlns:p14="http://schemas.microsoft.com/office/powerpoint/2010/main" val="55272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Virtual Cell Project </a:t>
            </a:r>
            <a:endParaRPr lang="en-US" dirty="0"/>
          </a:p>
        </p:txBody>
      </p:sp>
      <p:grpSp>
        <p:nvGrpSpPr>
          <p:cNvPr id="4" name="Group 14"/>
          <p:cNvGrpSpPr>
            <a:grpSpLocks/>
          </p:cNvGrpSpPr>
          <p:nvPr/>
        </p:nvGrpSpPr>
        <p:grpSpPr bwMode="auto">
          <a:xfrm>
            <a:off x="2482850" y="2835329"/>
            <a:ext cx="4114800" cy="2832101"/>
            <a:chOff x="120" y="1764"/>
            <a:chExt cx="2592" cy="1784"/>
          </a:xfrm>
        </p:grpSpPr>
        <p:sp>
          <p:nvSpPr>
            <p:cNvPr id="5" name="Rectangle 4"/>
            <p:cNvSpPr>
              <a:spLocks noChangeArrowheads="1"/>
            </p:cNvSpPr>
            <p:nvPr/>
          </p:nvSpPr>
          <p:spPr bwMode="auto">
            <a:xfrm>
              <a:off x="120" y="2432"/>
              <a:ext cx="1376" cy="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92075" bIns="46038">
              <a:spAutoFit/>
            </a:bodyPr>
            <a:lstStyle/>
            <a:p>
              <a:pPr marL="342900" indent="-342900"/>
              <a:r>
                <a:rPr lang="en-US" b="1" dirty="0">
                  <a:solidFill>
                    <a:schemeClr val="tx1"/>
                  </a:solidFill>
                </a:rPr>
                <a:t>James </a:t>
              </a:r>
              <a:r>
                <a:rPr lang="en-US" b="1" dirty="0" err="1">
                  <a:solidFill>
                    <a:schemeClr val="tx1"/>
                  </a:solidFill>
                </a:rPr>
                <a:t>Schaff</a:t>
              </a:r>
              <a:endParaRPr lang="en-US" b="1" dirty="0">
                <a:solidFill>
                  <a:schemeClr val="tx1"/>
                </a:solidFill>
              </a:endParaRPr>
            </a:p>
            <a:p>
              <a:pPr marL="342900" indent="-342900"/>
              <a:r>
                <a:rPr lang="en-US" b="1" dirty="0">
                  <a:solidFill>
                    <a:schemeClr val="tx1"/>
                  </a:solidFill>
                </a:rPr>
                <a:t>Boris </a:t>
              </a:r>
              <a:r>
                <a:rPr lang="en-US" b="1" dirty="0" err="1">
                  <a:solidFill>
                    <a:schemeClr val="tx1"/>
                  </a:solidFill>
                </a:rPr>
                <a:t>Slepchenko</a:t>
              </a:r>
              <a:endParaRPr lang="en-US" b="1" dirty="0">
                <a:solidFill>
                  <a:schemeClr val="tx1"/>
                </a:solidFill>
              </a:endParaRPr>
            </a:p>
            <a:p>
              <a:pPr marL="342900" indent="-342900"/>
              <a:r>
                <a:rPr lang="en-US" b="1" dirty="0">
                  <a:solidFill>
                    <a:schemeClr val="tx1"/>
                  </a:solidFill>
                </a:rPr>
                <a:t>Ion </a:t>
              </a:r>
              <a:r>
                <a:rPr lang="en-US" b="1" dirty="0" err="1">
                  <a:solidFill>
                    <a:schemeClr val="tx1"/>
                  </a:solidFill>
                </a:rPr>
                <a:t>Moraru</a:t>
              </a:r>
              <a:endParaRPr lang="en-US" b="1" dirty="0">
                <a:solidFill>
                  <a:schemeClr val="tx1"/>
                </a:solidFill>
              </a:endParaRPr>
            </a:p>
            <a:p>
              <a:pPr marL="342900" indent="-342900"/>
              <a:r>
                <a:rPr lang="en-US" b="1" dirty="0" smtClean="0">
                  <a:solidFill>
                    <a:schemeClr val="tx1"/>
                  </a:solidFill>
                </a:rPr>
                <a:t>Ann Cowan</a:t>
              </a:r>
            </a:p>
            <a:p>
              <a:pPr marL="342900" indent="-342900"/>
              <a:r>
                <a:rPr lang="en-US" b="1" dirty="0" smtClean="0">
                  <a:solidFill>
                    <a:schemeClr val="tx1"/>
                  </a:solidFill>
                </a:rPr>
                <a:t>Michael </a:t>
              </a:r>
              <a:r>
                <a:rPr lang="en-US" b="1" dirty="0" err="1">
                  <a:solidFill>
                    <a:schemeClr val="tx1"/>
                  </a:solidFill>
                </a:rPr>
                <a:t>Blinov</a:t>
              </a:r>
              <a:endParaRPr lang="en-US" b="1" dirty="0">
                <a:solidFill>
                  <a:schemeClr val="tx1"/>
                </a:solidFill>
              </a:endParaRPr>
            </a:p>
            <a:p>
              <a:pPr marL="342900" indent="-342900"/>
              <a:r>
                <a:rPr lang="en-US" b="1" dirty="0" err="1" smtClean="0">
                  <a:solidFill>
                    <a:schemeClr val="tx1"/>
                  </a:solidFill>
                </a:rPr>
                <a:t>Masoud</a:t>
              </a:r>
              <a:r>
                <a:rPr lang="en-US" b="1" dirty="0" smtClean="0">
                  <a:solidFill>
                    <a:schemeClr val="tx1"/>
                  </a:solidFill>
                </a:rPr>
                <a:t> </a:t>
              </a:r>
              <a:r>
                <a:rPr lang="en-US" b="1" dirty="0" err="1" smtClean="0">
                  <a:solidFill>
                    <a:schemeClr val="tx1"/>
                  </a:solidFill>
                </a:rPr>
                <a:t>Nickaeen</a:t>
              </a:r>
              <a:endParaRPr lang="en-US" b="1" dirty="0">
                <a:solidFill>
                  <a:schemeClr val="tx1"/>
                </a:solidFill>
              </a:endParaRPr>
            </a:p>
          </p:txBody>
        </p:sp>
        <p:sp>
          <p:nvSpPr>
            <p:cNvPr id="6" name="Rectangle 10"/>
            <p:cNvSpPr>
              <a:spLocks noChangeArrowheads="1"/>
            </p:cNvSpPr>
            <p:nvPr/>
          </p:nvSpPr>
          <p:spPr bwMode="auto">
            <a:xfrm>
              <a:off x="1440" y="2443"/>
              <a:ext cx="1272" cy="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6038" rIns="92075" bIns="46038">
              <a:spAutoFit/>
            </a:bodyPr>
            <a:lstStyle/>
            <a:p>
              <a:pPr marL="342900" indent="-342900"/>
              <a:r>
                <a:rPr lang="en-US" b="1" dirty="0" smtClean="0">
                  <a:solidFill>
                    <a:schemeClr val="tx1"/>
                  </a:solidFill>
                </a:rPr>
                <a:t>Diana </a:t>
              </a:r>
              <a:r>
                <a:rPr lang="en-US" b="1" dirty="0" err="1">
                  <a:solidFill>
                    <a:schemeClr val="tx1"/>
                  </a:solidFill>
                </a:rPr>
                <a:t>Resasco</a:t>
              </a:r>
              <a:endParaRPr lang="en-US" b="1" dirty="0">
                <a:solidFill>
                  <a:schemeClr val="tx1"/>
                </a:solidFill>
              </a:endParaRPr>
            </a:p>
            <a:p>
              <a:pPr marL="342900" indent="-342900"/>
              <a:r>
                <a:rPr lang="en-US" b="1" dirty="0" err="1">
                  <a:solidFill>
                    <a:schemeClr val="tx1"/>
                  </a:solidFill>
                </a:rPr>
                <a:t>Fei</a:t>
              </a:r>
              <a:r>
                <a:rPr lang="en-US" b="1" dirty="0">
                  <a:solidFill>
                    <a:schemeClr val="tx1"/>
                  </a:solidFill>
                </a:rPr>
                <a:t> </a:t>
              </a:r>
              <a:r>
                <a:rPr lang="en-US" b="1" dirty="0" err="1">
                  <a:solidFill>
                    <a:schemeClr val="tx1"/>
                  </a:solidFill>
                </a:rPr>
                <a:t>Gao</a:t>
              </a:r>
              <a:endParaRPr lang="en-US" b="1" dirty="0">
                <a:solidFill>
                  <a:schemeClr val="tx1"/>
                </a:solidFill>
              </a:endParaRPr>
            </a:p>
            <a:p>
              <a:pPr marL="342900" indent="-342900"/>
              <a:r>
                <a:rPr lang="en-US" b="1" dirty="0">
                  <a:solidFill>
                    <a:schemeClr val="tx1"/>
                  </a:solidFill>
                </a:rPr>
                <a:t>Susan </a:t>
              </a:r>
              <a:r>
                <a:rPr lang="en-US" b="1" dirty="0" err="1" smtClean="0"/>
                <a:t>Staurovsky</a:t>
              </a:r>
              <a:endParaRPr lang="en-US" b="1" dirty="0">
                <a:solidFill>
                  <a:schemeClr val="tx1"/>
                </a:solidFill>
              </a:endParaRPr>
            </a:p>
            <a:p>
              <a:pPr marL="342900" indent="-342900"/>
              <a:r>
                <a:rPr lang="en-US" b="1" dirty="0" smtClean="0">
                  <a:solidFill>
                    <a:schemeClr val="tx1"/>
                  </a:solidFill>
                </a:rPr>
                <a:t>Frank Morgan</a:t>
              </a:r>
            </a:p>
            <a:p>
              <a:pPr marL="342900" indent="-342900"/>
              <a:r>
                <a:rPr lang="en-US" b="1" dirty="0" smtClean="0">
                  <a:solidFill>
                    <a:schemeClr val="tx1"/>
                  </a:solidFill>
                </a:rPr>
                <a:t>Stephen King</a:t>
              </a:r>
            </a:p>
            <a:p>
              <a:pPr marL="342900" indent="-342900"/>
              <a:r>
                <a:rPr lang="en-US" b="1" dirty="0" smtClean="0"/>
                <a:t>Dan </a:t>
              </a:r>
              <a:r>
                <a:rPr lang="en-US" b="1" dirty="0" err="1" smtClean="0"/>
                <a:t>Vasilescu</a:t>
              </a:r>
              <a:endParaRPr lang="en-US" b="1" dirty="0">
                <a:solidFill>
                  <a:schemeClr val="tx1"/>
                </a:solidFill>
              </a:endParaRPr>
            </a:p>
          </p:txBody>
        </p:sp>
        <p:sp>
          <p:nvSpPr>
            <p:cNvPr id="7" name="Text Box 11"/>
            <p:cNvSpPr txBox="1">
              <a:spLocks noChangeArrowheads="1"/>
            </p:cNvSpPr>
            <p:nvPr/>
          </p:nvSpPr>
          <p:spPr bwMode="auto">
            <a:xfrm>
              <a:off x="544" y="1764"/>
              <a:ext cx="1736" cy="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10000"/>
                </a:spcBef>
              </a:pPr>
              <a:r>
                <a:rPr lang="en-US" sz="1600" b="1" u="sng" dirty="0" smtClean="0">
                  <a:latin typeface="Arial" charset="0"/>
                </a:rPr>
                <a:t>Current Development </a:t>
              </a:r>
              <a:r>
                <a:rPr lang="en-US" sz="1600" b="1" u="sng" dirty="0">
                  <a:latin typeface="Arial" charset="0"/>
                </a:rPr>
                <a:t>Team</a:t>
              </a:r>
            </a:p>
            <a:p>
              <a:pPr algn="ctr">
                <a:spcBef>
                  <a:spcPct val="10000"/>
                </a:spcBef>
              </a:pPr>
              <a:endParaRPr lang="en-US" sz="1600" b="1" u="sng" dirty="0">
                <a:latin typeface="Arial" charset="0"/>
              </a:endParaRPr>
            </a:p>
            <a:p>
              <a:pPr algn="ctr">
                <a:spcBef>
                  <a:spcPct val="10000"/>
                </a:spcBef>
              </a:pPr>
              <a:r>
                <a:rPr lang="en-US" sz="1600" b="1" dirty="0">
                  <a:latin typeface="Arial" charset="0"/>
                </a:rPr>
                <a:t>Leslie </a:t>
              </a:r>
              <a:r>
                <a:rPr lang="en-US" sz="1600" b="1" dirty="0" err="1">
                  <a:latin typeface="Arial" charset="0"/>
                </a:rPr>
                <a:t>Loew</a:t>
              </a:r>
              <a:endParaRPr lang="en-US" sz="1600" b="1" dirty="0">
                <a:latin typeface="Arial" charset="0"/>
              </a:endParaRPr>
            </a:p>
          </p:txBody>
        </p:sp>
      </p:grpSp>
      <p:sp>
        <p:nvSpPr>
          <p:cNvPr id="8" name="Text Box 13"/>
          <p:cNvSpPr txBox="1">
            <a:spLocks noChangeArrowheads="1"/>
          </p:cNvSpPr>
          <p:nvPr/>
        </p:nvSpPr>
        <p:spPr bwMode="auto">
          <a:xfrm>
            <a:off x="1483307" y="1676400"/>
            <a:ext cx="6136423" cy="73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10000"/>
              </a:spcBef>
            </a:pPr>
            <a:r>
              <a:rPr lang="en-US" sz="2000" b="1" dirty="0">
                <a:solidFill>
                  <a:schemeClr val="tx2"/>
                </a:solidFill>
                <a:latin typeface="Arial" charset="0"/>
              </a:rPr>
              <a:t>National Resource for Cell Analysis and </a:t>
            </a:r>
            <a:r>
              <a:rPr lang="en-US" sz="2000" b="1" dirty="0" smtClean="0">
                <a:solidFill>
                  <a:schemeClr val="tx2"/>
                </a:solidFill>
                <a:latin typeface="Arial" charset="0"/>
              </a:rPr>
              <a:t>Modeling</a:t>
            </a:r>
          </a:p>
          <a:p>
            <a:pPr algn="ctr">
              <a:spcBef>
                <a:spcPct val="10000"/>
              </a:spcBef>
            </a:pPr>
            <a:r>
              <a:rPr lang="en-US" sz="2000" b="1" dirty="0" smtClean="0">
                <a:solidFill>
                  <a:schemeClr val="tx2"/>
                </a:solidFill>
                <a:latin typeface="Arial" charset="0"/>
              </a:rPr>
              <a:t>P41GM103313</a:t>
            </a:r>
            <a:endParaRPr lang="en-US" sz="2000" b="1" dirty="0">
              <a:solidFill>
                <a:schemeClr val="tx2"/>
              </a:solidFill>
              <a:latin typeface="Arial" charset="0"/>
            </a:endParaRPr>
          </a:p>
        </p:txBody>
      </p:sp>
    </p:spTree>
    <p:extLst>
      <p:ext uri="{BB962C8B-B14F-4D97-AF65-F5344CB8AC3E}">
        <p14:creationId xmlns:p14="http://schemas.microsoft.com/office/powerpoint/2010/main" val="902437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0" y="3246438"/>
            <a:ext cx="4445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481" y="419100"/>
            <a:ext cx="8427719" cy="6019800"/>
          </a:xfrm>
        </p:spPr>
      </p:pic>
    </p:spTree>
    <p:extLst>
      <p:ext uri="{BB962C8B-B14F-4D97-AF65-F5344CB8AC3E}">
        <p14:creationId xmlns:p14="http://schemas.microsoft.com/office/powerpoint/2010/main" val="87995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VCell models</a:t>
            </a:r>
            <a:endParaRPr lang="en-US" dirty="0"/>
          </a:p>
        </p:txBody>
      </p:sp>
      <p:sp>
        <p:nvSpPr>
          <p:cNvPr id="5" name="TextBox 4"/>
          <p:cNvSpPr txBox="1"/>
          <p:nvPr/>
        </p:nvSpPr>
        <p:spPr>
          <a:xfrm>
            <a:off x="381000" y="1828800"/>
            <a:ext cx="8534400" cy="3939540"/>
          </a:xfrm>
          <a:prstGeom prst="rect">
            <a:avLst/>
          </a:prstGeom>
          <a:noFill/>
        </p:spPr>
        <p:txBody>
          <a:bodyPr wrap="square" rtlCol="0">
            <a:spAutoFit/>
          </a:bodyPr>
          <a:lstStyle/>
          <a:p>
            <a:r>
              <a:rPr lang="en-US" sz="4000" dirty="0" smtClean="0"/>
              <a:t>  </a:t>
            </a:r>
          </a:p>
          <a:p>
            <a:endParaRPr lang="en-US" sz="4000" dirty="0"/>
          </a:p>
          <a:p>
            <a:pPr marL="688975" indent="-688975">
              <a:spcAft>
                <a:spcPts val="600"/>
              </a:spcAft>
              <a:buAutoNum type="arabicPeriod"/>
            </a:pPr>
            <a:r>
              <a:rPr lang="en-US" sz="4000" dirty="0" smtClean="0"/>
              <a:t>  </a:t>
            </a:r>
          </a:p>
          <a:p>
            <a:pPr marL="688975" indent="-688975">
              <a:spcAft>
                <a:spcPts val="600"/>
              </a:spcAft>
              <a:buAutoNum type="arabicPeriod"/>
            </a:pPr>
            <a:r>
              <a:rPr lang="en-US" sz="4000" dirty="0" smtClean="0"/>
              <a:t>Analyzing dynamic fluorescence experiments </a:t>
            </a:r>
          </a:p>
          <a:p>
            <a:pPr marL="688975" indent="-688975">
              <a:spcAft>
                <a:spcPts val="600"/>
              </a:spcAft>
              <a:buAutoNum type="arabicPeriod"/>
            </a:pPr>
            <a:r>
              <a:rPr lang="en-US" sz="4000" dirty="0"/>
              <a:t> </a:t>
            </a:r>
            <a:r>
              <a:rPr lang="en-US" sz="4000" dirty="0" smtClean="0"/>
              <a:t>   </a:t>
            </a:r>
            <a:endParaRPr lang="en-US" sz="4000" dirty="0"/>
          </a:p>
        </p:txBody>
      </p:sp>
    </p:spTree>
    <p:extLst>
      <p:ext uri="{BB962C8B-B14F-4D97-AF65-F5344CB8AC3E}">
        <p14:creationId xmlns:p14="http://schemas.microsoft.com/office/powerpoint/2010/main" val="1671413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859940"/>
            <a:ext cx="4876800" cy="4080256"/>
          </a:xfrm>
          <a:prstGeom prst="rect">
            <a:avLst/>
          </a:prstGeom>
        </p:spPr>
      </p:pic>
      <p:sp>
        <p:nvSpPr>
          <p:cNvPr id="3" name="TextBox 2"/>
          <p:cNvSpPr txBox="1"/>
          <p:nvPr/>
        </p:nvSpPr>
        <p:spPr>
          <a:xfrm>
            <a:off x="1905000" y="6292334"/>
            <a:ext cx="4180119" cy="369332"/>
          </a:xfrm>
          <a:prstGeom prst="rect">
            <a:avLst/>
          </a:prstGeom>
          <a:noFill/>
        </p:spPr>
        <p:txBody>
          <a:bodyPr wrap="none" rtlCol="0">
            <a:spAutoFit/>
          </a:bodyPr>
          <a:lstStyle/>
          <a:p>
            <a:r>
              <a:rPr lang="en-US" dirty="0" smtClean="0"/>
              <a:t>Green = </a:t>
            </a:r>
            <a:r>
              <a:rPr lang="el-GR" dirty="0" smtClean="0"/>
              <a:t>α</a:t>
            </a:r>
            <a:r>
              <a:rPr lang="en-US" dirty="0" smtClean="0"/>
              <a:t> </a:t>
            </a:r>
            <a:r>
              <a:rPr lang="en-US" dirty="0" err="1" smtClean="0"/>
              <a:t>actinin</a:t>
            </a:r>
            <a:r>
              <a:rPr lang="en-US" dirty="0" smtClean="0"/>
              <a:t>		Red = </a:t>
            </a:r>
            <a:r>
              <a:rPr lang="en-US" dirty="0" err="1" smtClean="0"/>
              <a:t>filamin</a:t>
            </a:r>
            <a:endParaRPr lang="en-US" dirty="0"/>
          </a:p>
        </p:txBody>
      </p:sp>
      <p:sp>
        <p:nvSpPr>
          <p:cNvPr id="5" name="Title 1"/>
          <p:cNvSpPr>
            <a:spLocks noGrp="1"/>
          </p:cNvSpPr>
          <p:nvPr>
            <p:ph type="title"/>
          </p:nvPr>
        </p:nvSpPr>
        <p:spPr/>
        <p:txBody>
          <a:bodyPr>
            <a:normAutofit fontScale="90000"/>
          </a:bodyPr>
          <a:lstStyle/>
          <a:p>
            <a:r>
              <a:rPr lang="en-US" dirty="0" smtClean="0"/>
              <a:t>Actin Binding Proteins in </a:t>
            </a:r>
            <a:r>
              <a:rPr lang="en-US" dirty="0" err="1" smtClean="0"/>
              <a:t>Dictyostelium</a:t>
            </a:r>
            <a:endParaRPr lang="en-US" dirty="0"/>
          </a:p>
        </p:txBody>
      </p:sp>
    </p:spTree>
    <p:extLst>
      <p:ext uri="{BB962C8B-B14F-4D97-AF65-F5344CB8AC3E}">
        <p14:creationId xmlns:p14="http://schemas.microsoft.com/office/powerpoint/2010/main" val="304491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dirty="0" smtClean="0"/>
              <a:t>Actin Binding Proteins in </a:t>
            </a:r>
            <a:r>
              <a:rPr lang="en-US" dirty="0" err="1" smtClean="0"/>
              <a:t>Dictyostelium</a:t>
            </a:r>
            <a:endParaRPr lang="en-US" dirty="0"/>
          </a:p>
        </p:txBody>
      </p:sp>
      <p:pic>
        <p:nvPicPr>
          <p:cNvPr id="3" name="Actin Aggregate ABP ImageData BK.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219200" y="4362914"/>
            <a:ext cx="2047875" cy="2095500"/>
          </a:xfrm>
          <a:prstGeom prst="rect">
            <a:avLst/>
          </a:prstGeom>
        </p:spPr>
      </p:pic>
      <p:pic>
        <p:nvPicPr>
          <p:cNvPr id="4" name="Cortex_ABP_forAnalysis_bk.avi">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5334000" y="4362914"/>
            <a:ext cx="2505750" cy="2134528"/>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9591" y="1752600"/>
            <a:ext cx="7377129" cy="2057400"/>
          </a:xfrm>
          <a:prstGeom prst="rect">
            <a:avLst/>
          </a:prstGeom>
        </p:spPr>
      </p:pic>
    </p:spTree>
    <p:extLst>
      <p:ext uri="{BB962C8B-B14F-4D97-AF65-F5344CB8AC3E}">
        <p14:creationId xmlns:p14="http://schemas.microsoft.com/office/powerpoint/2010/main" val="160902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428" fill="hold"/>
                                        <p:tgtEl>
                                          <p:spTgt spid="3"/>
                                        </p:tgtEl>
                                      </p:cBhvr>
                                    </p:cmd>
                                  </p:childTnLst>
                                </p:cTn>
                              </p:par>
                              <p:par>
                                <p:cTn id="7" presetID="1" presetClass="mediacall" presetSubtype="0" fill="hold" nodeType="withEffect">
                                  <p:stCondLst>
                                    <p:cond delay="0"/>
                                  </p:stCondLst>
                                  <p:childTnLst>
                                    <p:cmd type="call" cmd="playFrom(0.0)">
                                      <p:cBhvr>
                                        <p:cTn id="8" dur="38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repeatCount="indefinite" fill="hold" display="0">
                  <p:stCondLst>
                    <p:cond delay="indefinite"/>
                  </p:stCondLst>
                </p:cTn>
                <p:tgtEl>
                  <p:spTgt spid="3"/>
                </p:tgtEl>
              </p:cMediaNode>
            </p:video>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3"/>
                                        </p:tgtEl>
                                      </p:cBhvr>
                                    </p:cmd>
                                  </p:childTnLst>
                                </p:cTn>
                              </p:par>
                            </p:childTnLst>
                          </p:cTn>
                        </p:par>
                      </p:childTnLst>
                    </p:cTn>
                  </p:par>
                </p:childTnLst>
              </p:cTn>
              <p:nextCondLst>
                <p:cond evt="onClick" delay="0">
                  <p:tgtEl>
                    <p:spTgt spid="3"/>
                  </p:tgtEl>
                </p:cond>
              </p:nextCondLst>
            </p:seq>
            <p:video>
              <p:cMediaNode vol="80000">
                <p:cTn id="15" repeatCount="indefinite"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VCell Model of Experiment</a:t>
            </a:r>
            <a:endParaRPr lang="en-US" dirty="0"/>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5118" y="2339864"/>
            <a:ext cx="1990164" cy="280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p:cNvGrpSpPr/>
          <p:nvPr/>
        </p:nvGrpSpPr>
        <p:grpSpPr>
          <a:xfrm>
            <a:off x="4018492" y="1554013"/>
            <a:ext cx="2152650" cy="1991139"/>
            <a:chOff x="4419600" y="3886200"/>
            <a:chExt cx="2743200" cy="2676939"/>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886200"/>
              <a:ext cx="1981200" cy="1914939"/>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038600"/>
              <a:ext cx="1981200" cy="1914939"/>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4191000"/>
              <a:ext cx="1981200" cy="1914939"/>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343400"/>
              <a:ext cx="1981200" cy="1914939"/>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4495800"/>
              <a:ext cx="1981200" cy="1914939"/>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4648200"/>
              <a:ext cx="1981200" cy="1914939"/>
            </a:xfrm>
            <a:prstGeom prst="rect">
              <a:avLst/>
            </a:prstGeom>
          </p:spPr>
        </p:pic>
      </p:grpSp>
      <p:grpSp>
        <p:nvGrpSpPr>
          <p:cNvPr id="27" name="Group 26"/>
          <p:cNvGrpSpPr/>
          <p:nvPr/>
        </p:nvGrpSpPr>
        <p:grpSpPr>
          <a:xfrm>
            <a:off x="3962400" y="4028062"/>
            <a:ext cx="2384425" cy="2330163"/>
            <a:chOff x="3860800" y="4648200"/>
            <a:chExt cx="2384425" cy="233016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800" y="4648200"/>
              <a:ext cx="1622425" cy="1568163"/>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3200" y="4800600"/>
              <a:ext cx="1622425" cy="1568163"/>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600" y="4953000"/>
              <a:ext cx="1622425" cy="1568163"/>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000" y="5105400"/>
              <a:ext cx="1622425" cy="1568163"/>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400" y="5257800"/>
              <a:ext cx="1622425" cy="1568163"/>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800" y="5410200"/>
              <a:ext cx="1622425" cy="1568163"/>
            </a:xfrm>
            <a:prstGeom prst="rect">
              <a:avLst/>
            </a:prstGeom>
          </p:spPr>
        </p:pic>
      </p:grpSp>
      <p:sp>
        <p:nvSpPr>
          <p:cNvPr id="28" name="TextBox 27"/>
          <p:cNvSpPr txBox="1"/>
          <p:nvPr/>
        </p:nvSpPr>
        <p:spPr>
          <a:xfrm>
            <a:off x="533400" y="1699120"/>
            <a:ext cx="2133600" cy="369332"/>
          </a:xfrm>
          <a:prstGeom prst="rect">
            <a:avLst/>
          </a:prstGeom>
          <a:noFill/>
        </p:spPr>
        <p:txBody>
          <a:bodyPr wrap="square" rtlCol="0">
            <a:spAutoFit/>
          </a:bodyPr>
          <a:lstStyle/>
          <a:p>
            <a:pPr algn="ctr"/>
            <a:r>
              <a:rPr lang="en-US" dirty="0" smtClean="0"/>
              <a:t>Physiology</a:t>
            </a:r>
            <a:endParaRPr lang="en-US" dirty="0"/>
          </a:p>
        </p:txBody>
      </p:sp>
      <p:sp>
        <p:nvSpPr>
          <p:cNvPr id="29" name="TextBox 28"/>
          <p:cNvSpPr txBox="1"/>
          <p:nvPr/>
        </p:nvSpPr>
        <p:spPr>
          <a:xfrm>
            <a:off x="6477000" y="1896858"/>
            <a:ext cx="2590800" cy="646331"/>
          </a:xfrm>
          <a:prstGeom prst="rect">
            <a:avLst/>
          </a:prstGeom>
          <a:noFill/>
        </p:spPr>
        <p:txBody>
          <a:bodyPr wrap="square" rtlCol="0">
            <a:spAutoFit/>
          </a:bodyPr>
          <a:lstStyle/>
          <a:p>
            <a:pPr algn="ctr"/>
            <a:r>
              <a:rPr lang="en-US" dirty="0" smtClean="0"/>
              <a:t>3D confocal images for geometry</a:t>
            </a:r>
            <a:endParaRPr lang="en-US" dirty="0"/>
          </a:p>
        </p:txBody>
      </p:sp>
      <p:sp>
        <p:nvSpPr>
          <p:cNvPr id="30" name="TextBox 29"/>
          <p:cNvSpPr txBox="1"/>
          <p:nvPr/>
        </p:nvSpPr>
        <p:spPr>
          <a:xfrm>
            <a:off x="6553200" y="4130929"/>
            <a:ext cx="2590800" cy="923330"/>
          </a:xfrm>
          <a:prstGeom prst="rect">
            <a:avLst/>
          </a:prstGeom>
          <a:noFill/>
        </p:spPr>
        <p:txBody>
          <a:bodyPr wrap="square" rtlCol="0">
            <a:spAutoFit/>
          </a:bodyPr>
          <a:lstStyle/>
          <a:p>
            <a:pPr algn="ctr"/>
            <a:r>
              <a:rPr lang="en-US" dirty="0" smtClean="0"/>
              <a:t>3D confocal images for </a:t>
            </a:r>
            <a:r>
              <a:rPr lang="en-US" dirty="0"/>
              <a:t>d</a:t>
            </a:r>
            <a:r>
              <a:rPr lang="en-US" dirty="0" smtClean="0"/>
              <a:t>istribution of f-actin</a:t>
            </a:r>
          </a:p>
          <a:p>
            <a:pPr algn="ctr"/>
            <a:r>
              <a:rPr lang="en-US" dirty="0" smtClean="0"/>
              <a:t>(Field Data)</a:t>
            </a:r>
            <a:endParaRPr lang="en-US" dirty="0"/>
          </a:p>
        </p:txBody>
      </p:sp>
      <p:sp>
        <p:nvSpPr>
          <p:cNvPr id="31" name="Plus 30"/>
          <p:cNvSpPr/>
          <p:nvPr/>
        </p:nvSpPr>
        <p:spPr>
          <a:xfrm>
            <a:off x="2980764" y="3001155"/>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165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Simulation to Experiment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210761"/>
            <a:ext cx="2800741" cy="286742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76800" y="2307236"/>
            <a:ext cx="2865664" cy="2798164"/>
          </a:xfrm>
          <a:prstGeom prst="rect">
            <a:avLst/>
          </a:prstGeom>
        </p:spPr>
      </p:pic>
      <p:sp>
        <p:nvSpPr>
          <p:cNvPr id="5" name="TextBox 4"/>
          <p:cNvSpPr txBox="1"/>
          <p:nvPr/>
        </p:nvSpPr>
        <p:spPr>
          <a:xfrm>
            <a:off x="1403866" y="1509279"/>
            <a:ext cx="2692275" cy="369332"/>
          </a:xfrm>
          <a:prstGeom prst="rect">
            <a:avLst/>
          </a:prstGeom>
          <a:noFill/>
        </p:spPr>
        <p:txBody>
          <a:bodyPr wrap="none" rtlCol="0">
            <a:spAutoFit/>
          </a:bodyPr>
          <a:lstStyle/>
          <a:p>
            <a:r>
              <a:rPr lang="en-US" dirty="0" smtClean="0"/>
              <a:t>Free </a:t>
            </a:r>
            <a:r>
              <a:rPr lang="en-US" dirty="0" err="1" smtClean="0"/>
              <a:t>Filamin</a:t>
            </a:r>
            <a:r>
              <a:rPr lang="en-US" dirty="0" smtClean="0"/>
              <a:t> concentration</a:t>
            </a:r>
            <a:endParaRPr lang="en-US" dirty="0"/>
          </a:p>
        </p:txBody>
      </p:sp>
      <p:sp>
        <p:nvSpPr>
          <p:cNvPr id="6" name="TextBox 5"/>
          <p:cNvSpPr txBox="1"/>
          <p:nvPr/>
        </p:nvSpPr>
        <p:spPr>
          <a:xfrm>
            <a:off x="4876800" y="1509279"/>
            <a:ext cx="2890856" cy="369332"/>
          </a:xfrm>
          <a:prstGeom prst="rect">
            <a:avLst/>
          </a:prstGeom>
          <a:noFill/>
        </p:spPr>
        <p:txBody>
          <a:bodyPr wrap="none" rtlCol="0">
            <a:spAutoFit/>
          </a:bodyPr>
          <a:lstStyle/>
          <a:p>
            <a:r>
              <a:rPr lang="en-US" dirty="0" smtClean="0"/>
              <a:t>Bound </a:t>
            </a:r>
            <a:r>
              <a:rPr lang="en-US" dirty="0" err="1" smtClean="0"/>
              <a:t>Filamin</a:t>
            </a:r>
            <a:r>
              <a:rPr lang="en-US" dirty="0" smtClean="0"/>
              <a:t> concentration</a:t>
            </a:r>
            <a:endParaRPr lang="en-US" dirty="0"/>
          </a:p>
        </p:txBody>
      </p:sp>
      <p:sp>
        <p:nvSpPr>
          <p:cNvPr id="7" name="TextBox 6"/>
          <p:cNvSpPr txBox="1"/>
          <p:nvPr/>
        </p:nvSpPr>
        <p:spPr>
          <a:xfrm>
            <a:off x="3962400" y="5715000"/>
            <a:ext cx="1220206" cy="369332"/>
          </a:xfrm>
          <a:prstGeom prst="rect">
            <a:avLst/>
          </a:prstGeom>
          <a:noFill/>
        </p:spPr>
        <p:txBody>
          <a:bodyPr wrap="none" rtlCol="0">
            <a:spAutoFit/>
          </a:bodyPr>
          <a:lstStyle/>
          <a:p>
            <a:r>
              <a:rPr lang="en-US" dirty="0" smtClean="0"/>
              <a:t>Single Slice</a:t>
            </a:r>
            <a:endParaRPr lang="en-US" dirty="0"/>
          </a:p>
        </p:txBody>
      </p:sp>
    </p:spTree>
    <p:extLst>
      <p:ext uri="{BB962C8B-B14F-4D97-AF65-F5344CB8AC3E}">
        <p14:creationId xmlns:p14="http://schemas.microsoft.com/office/powerpoint/2010/main" val="428160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91200" y="2626753"/>
            <a:ext cx="240825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5799" y="2626753"/>
            <a:ext cx="2408255" cy="182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249610" y="4737764"/>
            <a:ext cx="1491434" cy="369332"/>
          </a:xfrm>
          <a:prstGeom prst="rect">
            <a:avLst/>
          </a:prstGeom>
          <a:noFill/>
        </p:spPr>
        <p:txBody>
          <a:bodyPr wrap="none" rtlCol="0">
            <a:spAutoFit/>
          </a:bodyPr>
          <a:lstStyle/>
          <a:p>
            <a:pPr algn="ctr"/>
            <a:r>
              <a:rPr lang="en-US" dirty="0" smtClean="0"/>
              <a:t>concentration</a:t>
            </a:r>
            <a:endParaRPr lang="en-US" dirty="0"/>
          </a:p>
        </p:txBody>
      </p:sp>
      <p:sp>
        <p:nvSpPr>
          <p:cNvPr id="13" name="TextBox 12"/>
          <p:cNvSpPr txBox="1"/>
          <p:nvPr/>
        </p:nvSpPr>
        <p:spPr>
          <a:xfrm>
            <a:off x="1393541" y="4836553"/>
            <a:ext cx="992772" cy="369332"/>
          </a:xfrm>
          <a:prstGeom prst="rect">
            <a:avLst/>
          </a:prstGeom>
          <a:noFill/>
        </p:spPr>
        <p:txBody>
          <a:bodyPr wrap="none" rtlCol="0">
            <a:spAutoFit/>
          </a:bodyPr>
          <a:lstStyle/>
          <a:p>
            <a:pPr algn="ctr"/>
            <a:r>
              <a:rPr lang="en-US" dirty="0" smtClean="0"/>
              <a:t>intensity</a:t>
            </a:r>
            <a:endParaRPr lang="en-US" dirty="0"/>
          </a:p>
        </p:txBody>
      </p:sp>
      <p:sp>
        <p:nvSpPr>
          <p:cNvPr id="3" name="Title 2"/>
          <p:cNvSpPr>
            <a:spLocks noGrp="1"/>
          </p:cNvSpPr>
          <p:nvPr>
            <p:ph type="title"/>
          </p:nvPr>
        </p:nvSpPr>
        <p:spPr>
          <a:xfrm>
            <a:off x="459828" y="1143000"/>
            <a:ext cx="8229600" cy="685800"/>
          </a:xfrm>
        </p:spPr>
        <p:txBody>
          <a:bodyPr>
            <a:normAutofit fontScale="90000"/>
          </a:bodyPr>
          <a:lstStyle/>
          <a:p>
            <a:r>
              <a:rPr lang="en-US" dirty="0" smtClean="0"/>
              <a:t>Cannot go from intensity to concentration</a:t>
            </a:r>
            <a:endParaRPr lang="en-US" dirty="0"/>
          </a:p>
        </p:txBody>
      </p:sp>
      <p:grpSp>
        <p:nvGrpSpPr>
          <p:cNvPr id="11" name="Group 10"/>
          <p:cNvGrpSpPr/>
          <p:nvPr/>
        </p:nvGrpSpPr>
        <p:grpSpPr>
          <a:xfrm>
            <a:off x="3886200" y="3133721"/>
            <a:ext cx="1371600" cy="676279"/>
            <a:chOff x="3886200" y="3133721"/>
            <a:chExt cx="1371600" cy="676279"/>
          </a:xfrm>
        </p:grpSpPr>
        <p:sp>
          <p:nvSpPr>
            <p:cNvPr id="4" name="Right Arrow 3"/>
            <p:cNvSpPr/>
            <p:nvPr/>
          </p:nvSpPr>
          <p:spPr>
            <a:xfrm>
              <a:off x="3886200" y="3579556"/>
              <a:ext cx="1371600" cy="230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79717" y="3133721"/>
              <a:ext cx="984565" cy="369332"/>
            </a:xfrm>
            <a:prstGeom prst="rect">
              <a:avLst/>
            </a:prstGeom>
            <a:noFill/>
          </p:spPr>
          <p:txBody>
            <a:bodyPr wrap="none" rtlCol="0">
              <a:spAutoFit/>
            </a:bodyPr>
            <a:lstStyle/>
            <a:p>
              <a:pPr algn="ctr"/>
              <a:r>
                <a:rPr lang="en-US" dirty="0"/>
                <a:t>i</a:t>
              </a:r>
              <a:r>
                <a:rPr lang="en-US" dirty="0" smtClean="0"/>
                <a:t>ll-posed</a:t>
              </a:r>
              <a:endParaRPr lang="en-US" dirty="0"/>
            </a:p>
          </p:txBody>
        </p:sp>
      </p:grpSp>
      <p:grpSp>
        <p:nvGrpSpPr>
          <p:cNvPr id="10" name="Group 9"/>
          <p:cNvGrpSpPr/>
          <p:nvPr/>
        </p:nvGrpSpPr>
        <p:grpSpPr>
          <a:xfrm>
            <a:off x="3812628" y="3569166"/>
            <a:ext cx="1371600" cy="762962"/>
            <a:chOff x="3810000" y="3603734"/>
            <a:chExt cx="1371600" cy="762962"/>
          </a:xfrm>
        </p:grpSpPr>
        <p:sp>
          <p:nvSpPr>
            <p:cNvPr id="9" name="Left Arrow 8"/>
            <p:cNvSpPr/>
            <p:nvPr/>
          </p:nvSpPr>
          <p:spPr>
            <a:xfrm>
              <a:off x="3810000" y="3603734"/>
              <a:ext cx="1371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966931" y="3997364"/>
              <a:ext cx="1210138" cy="369332"/>
            </a:xfrm>
            <a:prstGeom prst="rect">
              <a:avLst/>
            </a:prstGeom>
            <a:noFill/>
          </p:spPr>
          <p:txBody>
            <a:bodyPr wrap="none" rtlCol="0">
              <a:spAutoFit/>
            </a:bodyPr>
            <a:lstStyle/>
            <a:p>
              <a:pPr algn="ctr"/>
              <a:r>
                <a:rPr lang="en-US" dirty="0" smtClean="0"/>
                <a:t>well-posed</a:t>
              </a:r>
              <a:endParaRPr lang="en-US" dirty="0"/>
            </a:p>
          </p:txBody>
        </p:sp>
      </p:grpSp>
      <p:sp>
        <p:nvSpPr>
          <p:cNvPr id="18" name="Title 2"/>
          <p:cNvSpPr txBox="1">
            <a:spLocks/>
          </p:cNvSpPr>
          <p:nvPr/>
        </p:nvSpPr>
        <p:spPr bwMode="auto">
          <a:xfrm>
            <a:off x="459828" y="575109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But can go from concentration to intensity</a:t>
            </a:r>
            <a:endParaRPr lang="en-US" dirty="0"/>
          </a:p>
        </p:txBody>
      </p:sp>
    </p:spTree>
    <p:extLst>
      <p:ext uri="{BB962C8B-B14F-4D97-AF65-F5344CB8AC3E}">
        <p14:creationId xmlns:p14="http://schemas.microsoft.com/office/powerpoint/2010/main" val="406317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VCell can convolve all fluorescent species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524" y="2971800"/>
            <a:ext cx="2876951" cy="2905530"/>
          </a:xfrm>
          <a:prstGeom prst="rect">
            <a:avLst/>
          </a:prstGeom>
        </p:spPr>
      </p:pic>
      <p:sp>
        <p:nvSpPr>
          <p:cNvPr id="4" name="TextBox 3"/>
          <p:cNvSpPr txBox="1"/>
          <p:nvPr/>
        </p:nvSpPr>
        <p:spPr>
          <a:xfrm>
            <a:off x="2803790" y="2057400"/>
            <a:ext cx="3536417" cy="369332"/>
          </a:xfrm>
          <a:prstGeom prst="rect">
            <a:avLst/>
          </a:prstGeom>
          <a:noFill/>
        </p:spPr>
        <p:txBody>
          <a:bodyPr wrap="none" rtlCol="0">
            <a:spAutoFit/>
          </a:bodyPr>
          <a:lstStyle/>
          <a:p>
            <a:r>
              <a:rPr lang="en-US" dirty="0" smtClean="0"/>
              <a:t>Simulated Fluorescence - convolved</a:t>
            </a:r>
            <a:endParaRPr lang="en-US" dirty="0"/>
          </a:p>
        </p:txBody>
      </p:sp>
    </p:spTree>
    <p:extLst>
      <p:ext uri="{BB962C8B-B14F-4D97-AF65-F5344CB8AC3E}">
        <p14:creationId xmlns:p14="http://schemas.microsoft.com/office/powerpoint/2010/main" val="1484393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data to </a:t>
            </a:r>
            <a:r>
              <a:rPr lang="en-US" dirty="0" err="1" smtClean="0"/>
              <a:t>sim</a:t>
            </a:r>
            <a:r>
              <a:rPr lang="en-US" dirty="0" smtClean="0"/>
              <a:t> data for different </a:t>
            </a:r>
            <a:r>
              <a:rPr lang="en-US" dirty="0" err="1" smtClean="0"/>
              <a:t>Koff</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354944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86200"/>
            <a:ext cx="4038600" cy="242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974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VCell models</a:t>
            </a:r>
            <a:endParaRPr lang="en-US" dirty="0"/>
          </a:p>
        </p:txBody>
      </p:sp>
      <p:sp>
        <p:nvSpPr>
          <p:cNvPr id="5" name="TextBox 4"/>
          <p:cNvSpPr txBox="1"/>
          <p:nvPr/>
        </p:nvSpPr>
        <p:spPr>
          <a:xfrm>
            <a:off x="381000" y="1828800"/>
            <a:ext cx="8534400" cy="3323987"/>
          </a:xfrm>
          <a:prstGeom prst="rect">
            <a:avLst/>
          </a:prstGeom>
          <a:noFill/>
        </p:spPr>
        <p:txBody>
          <a:bodyPr wrap="square" rtlCol="0">
            <a:spAutoFit/>
          </a:bodyPr>
          <a:lstStyle/>
          <a:p>
            <a:r>
              <a:rPr lang="en-US" sz="4000" dirty="0" smtClean="0"/>
              <a:t>   </a:t>
            </a:r>
          </a:p>
          <a:p>
            <a:endParaRPr lang="en-US" sz="4000" dirty="0"/>
          </a:p>
          <a:p>
            <a:pPr marL="688975" indent="-688975">
              <a:spcAft>
                <a:spcPts val="600"/>
              </a:spcAft>
              <a:buAutoNum type="arabicPeriod"/>
            </a:pPr>
            <a:r>
              <a:rPr lang="en-US" sz="4000" dirty="0" smtClean="0"/>
              <a:t>   </a:t>
            </a:r>
          </a:p>
          <a:p>
            <a:pPr marL="688975" indent="-688975">
              <a:spcAft>
                <a:spcPts val="600"/>
              </a:spcAft>
              <a:buAutoNum type="arabicPeriod"/>
            </a:pPr>
            <a:r>
              <a:rPr lang="en-US" sz="4000" dirty="0" smtClean="0"/>
              <a:t>    </a:t>
            </a:r>
          </a:p>
          <a:p>
            <a:pPr marL="688975" indent="-688975">
              <a:spcAft>
                <a:spcPts val="600"/>
              </a:spcAft>
              <a:buAutoNum type="arabicPeriod"/>
            </a:pPr>
            <a:r>
              <a:rPr lang="en-US" sz="4000" dirty="0" smtClean="0"/>
              <a:t>Signaling in </a:t>
            </a:r>
            <a:r>
              <a:rPr lang="en-US" sz="4000" dirty="0"/>
              <a:t>k</a:t>
            </a:r>
            <a:r>
              <a:rPr lang="en-US" sz="4000" dirty="0" smtClean="0"/>
              <a:t>idney </a:t>
            </a:r>
            <a:r>
              <a:rPr lang="en-US" sz="4000" dirty="0" err="1"/>
              <a:t>p</a:t>
            </a:r>
            <a:r>
              <a:rPr lang="en-US" sz="4000" dirty="0" err="1" smtClean="0"/>
              <a:t>odocytes</a:t>
            </a:r>
            <a:endParaRPr lang="en-US" sz="4000" dirty="0"/>
          </a:p>
        </p:txBody>
      </p:sp>
    </p:spTree>
    <p:extLst>
      <p:ext uri="{BB962C8B-B14F-4D97-AF65-F5344CB8AC3E}">
        <p14:creationId xmlns:p14="http://schemas.microsoft.com/office/powerpoint/2010/main" val="2577138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14387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4043260"/>
            <a:ext cx="7162800" cy="276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266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867400"/>
            <a:ext cx="855830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rPr>
              <a:t>Supported by NIH Grants </a:t>
            </a:r>
            <a:r>
              <a:rPr lang="en-US" sz="2000" dirty="0" smtClean="0">
                <a:solidFill>
                  <a:prstClr val="black"/>
                </a:solidFill>
                <a:latin typeface="Calibri"/>
                <a:ea typeface="+mn-ea"/>
              </a:rPr>
              <a:t>P41 GM103313  (NIGMS</a:t>
            </a:r>
            <a:r>
              <a:rPr lang="en-US" sz="2000" dirty="0">
                <a:solidFill>
                  <a:prstClr val="black"/>
                </a:solidFill>
                <a:latin typeface="Calibri"/>
                <a:ea typeface="+mn-ea"/>
              </a:rPr>
              <a:t>) and </a:t>
            </a:r>
            <a:r>
              <a:rPr lang="en-US" sz="2000" dirty="0" smtClean="0">
                <a:solidFill>
                  <a:prstClr val="black"/>
                </a:solidFill>
                <a:latin typeface="Calibri"/>
                <a:ea typeface="+mn-ea"/>
              </a:rPr>
              <a:t>TR01 </a:t>
            </a:r>
            <a:r>
              <a:rPr lang="en-US" sz="2000" dirty="0">
                <a:solidFill>
                  <a:prstClr val="black"/>
                </a:solidFill>
                <a:latin typeface="Calibri"/>
                <a:ea typeface="+mn-ea"/>
              </a:rPr>
              <a:t>DK087650 </a:t>
            </a:r>
            <a:r>
              <a:rPr lang="en-US" sz="2000" dirty="0" smtClean="0">
                <a:solidFill>
                  <a:prstClr val="black"/>
                </a:solidFill>
                <a:latin typeface="Calibri"/>
                <a:ea typeface="+mn-ea"/>
              </a:rPr>
              <a:t> (NIDDK)</a:t>
            </a:r>
            <a:endParaRPr lang="en-US" sz="2000" dirty="0">
              <a:solidFill>
                <a:prstClr val="black"/>
              </a:solidFill>
              <a:latin typeface="Calibri"/>
              <a:ea typeface="+mn-ea"/>
            </a:endParaRPr>
          </a:p>
        </p:txBody>
      </p:sp>
      <p:sp>
        <p:nvSpPr>
          <p:cNvPr id="2" name="Title 1"/>
          <p:cNvSpPr>
            <a:spLocks noGrp="1"/>
          </p:cNvSpPr>
          <p:nvPr>
            <p:ph type="ctrTitle"/>
          </p:nvPr>
        </p:nvSpPr>
        <p:spPr>
          <a:xfrm>
            <a:off x="152400" y="3505200"/>
            <a:ext cx="8610600" cy="1470025"/>
          </a:xfrm>
        </p:spPr>
        <p:txBody>
          <a:bodyPr>
            <a:normAutofit fontScale="90000"/>
          </a:bodyPr>
          <a:lstStyle/>
          <a:p>
            <a:r>
              <a:rPr lang="en-US" sz="2700" dirty="0" err="1" smtClean="0"/>
              <a:t>Falkenberg</a:t>
            </a:r>
            <a:r>
              <a:rPr lang="en-US" sz="2700" dirty="0"/>
              <a:t>, C. V., E. U. Azeloglu, M. </a:t>
            </a:r>
            <a:r>
              <a:rPr lang="en-US" sz="2700" dirty="0" err="1"/>
              <a:t>Stothers</a:t>
            </a:r>
            <a:r>
              <a:rPr lang="en-US" sz="2700" dirty="0"/>
              <a:t>, T. J. </a:t>
            </a:r>
            <a:r>
              <a:rPr lang="en-US" sz="2700" dirty="0" err="1"/>
              <a:t>Deerinck</a:t>
            </a:r>
            <a:r>
              <a:rPr lang="en-US" sz="2700" dirty="0"/>
              <a:t>, Y. Chen, J. C. He, M. H. Ellisman, J. C. Hone, R. </a:t>
            </a:r>
            <a:r>
              <a:rPr lang="en-US" sz="2700" dirty="0" err="1"/>
              <a:t>Iyengar</a:t>
            </a:r>
            <a:r>
              <a:rPr lang="en-US" sz="2700" dirty="0"/>
              <a:t>, and L. </a:t>
            </a:r>
            <a:r>
              <a:rPr lang="en-US" sz="2700" dirty="0" smtClean="0"/>
              <a:t>M. Loew</a:t>
            </a:r>
            <a:r>
              <a:rPr lang="en-US" sz="2700" dirty="0"/>
              <a:t>. </a:t>
            </a:r>
            <a:r>
              <a:rPr lang="en-US" sz="2700" dirty="0" smtClean="0"/>
              <a:t/>
            </a:r>
            <a:br>
              <a:rPr lang="en-US" sz="2700" dirty="0" smtClean="0"/>
            </a:br>
            <a:r>
              <a:rPr lang="en-US" sz="2700" dirty="0" smtClean="0"/>
              <a:t/>
            </a:r>
            <a:br>
              <a:rPr lang="en-US" sz="2700" dirty="0" smtClean="0"/>
            </a:br>
            <a:r>
              <a:rPr lang="en-US" sz="2700" dirty="0" smtClean="0"/>
              <a:t>PLOS </a:t>
            </a:r>
            <a:r>
              <a:rPr lang="en-US" sz="2700" dirty="0"/>
              <a:t>Computational Biology </a:t>
            </a:r>
            <a:r>
              <a:rPr lang="en-US" sz="2700" dirty="0" smtClean="0"/>
              <a:t>13:e1005433</a:t>
            </a:r>
            <a:r>
              <a:rPr lang="en-US" sz="2700" dirty="0" smtClean="0">
                <a:solidFill>
                  <a:prstClr val="black"/>
                </a:solidFill>
              </a:rPr>
              <a:t> (2017</a:t>
            </a:r>
            <a:r>
              <a:rPr lang="en-US" sz="2700" dirty="0">
                <a:solidFill>
                  <a:prstClr val="black"/>
                </a:solidFill>
              </a:rPr>
              <a:t>)</a:t>
            </a:r>
            <a:r>
              <a:rPr lang="en-US" dirty="0"/>
              <a:t/>
            </a:r>
            <a:br>
              <a:rPr lang="en-US" dirty="0"/>
            </a:br>
            <a:endParaRPr lang="en-US" dirty="0"/>
          </a:p>
        </p:txBody>
      </p:sp>
      <p:sp>
        <p:nvSpPr>
          <p:cNvPr id="5" name="Rectangle 4"/>
          <p:cNvSpPr/>
          <p:nvPr/>
        </p:nvSpPr>
        <p:spPr>
          <a:xfrm>
            <a:off x="76200" y="381000"/>
            <a:ext cx="8839200" cy="1754326"/>
          </a:xfrm>
          <a:prstGeom prst="rect">
            <a:avLst/>
          </a:prstGeom>
        </p:spPr>
        <p:txBody>
          <a:bodyPr wrap="square">
            <a:spAutoFit/>
          </a:bodyPr>
          <a:lstStyle/>
          <a:p>
            <a:pPr algn="ctr" fontAlgn="auto">
              <a:spcBef>
                <a:spcPts val="0"/>
              </a:spcBef>
              <a:spcAft>
                <a:spcPts val="0"/>
              </a:spcAft>
            </a:pPr>
            <a:r>
              <a:rPr lang="en-US" sz="3600" dirty="0" smtClean="0">
                <a:solidFill>
                  <a:prstClr val="black"/>
                </a:solidFill>
                <a:latin typeface="Calibri"/>
                <a:ea typeface="+mn-ea"/>
              </a:rPr>
              <a:t>Fragility of foot process morphology in kidney podocytes arises from chaotic spatial propagation of cytoskeletal instability</a:t>
            </a:r>
            <a:endParaRPr lang="en-US" sz="3600" dirty="0">
              <a:solidFill>
                <a:prstClr val="black"/>
              </a:solidFill>
              <a:latin typeface="Calibri"/>
              <a:ea typeface="+mn-ea"/>
            </a:endParaRPr>
          </a:p>
        </p:txBody>
      </p:sp>
    </p:spTree>
    <p:extLst>
      <p:ext uri="{BB962C8B-B14F-4D97-AF65-F5344CB8AC3E}">
        <p14:creationId xmlns:p14="http://schemas.microsoft.com/office/powerpoint/2010/main" val="46367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 reconstruction of kidney </a:t>
            </a:r>
            <a:r>
              <a:rPr lang="en-US" dirty="0" err="1" smtClean="0"/>
              <a:t>podocytes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255" y="1752600"/>
            <a:ext cx="5334000" cy="4733925"/>
          </a:xfrm>
          <a:prstGeom prst="rect">
            <a:avLst/>
          </a:prstGeom>
        </p:spPr>
      </p:pic>
    </p:spTree>
    <p:extLst>
      <p:ext uri="{BB962C8B-B14F-4D97-AF65-F5344CB8AC3E}">
        <p14:creationId xmlns:p14="http://schemas.microsoft.com/office/powerpoint/2010/main" val="578556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848600" cy="923330"/>
          </a:xfrm>
          <a:prstGeom prst="rect">
            <a:avLst/>
          </a:prstGeom>
        </p:spPr>
        <p:txBody>
          <a:bodyPr wrap="square">
            <a:spAutoFit/>
          </a:bodyPr>
          <a:lstStyle/>
          <a:p>
            <a:pPr fontAlgn="auto">
              <a:spcBef>
                <a:spcPts val="0"/>
              </a:spcBef>
              <a:spcAft>
                <a:spcPts val="0"/>
              </a:spcAft>
            </a:pPr>
            <a:r>
              <a:rPr lang="en-US" dirty="0" smtClean="0">
                <a:solidFill>
                  <a:srgbClr val="000000"/>
                </a:solidFill>
                <a:latin typeface="Arial"/>
                <a:ea typeface="+mn-ea"/>
              </a:rPr>
              <a:t>“Both</a:t>
            </a:r>
            <a:r>
              <a:rPr lang="en-US" dirty="0">
                <a:solidFill>
                  <a:srgbClr val="000000"/>
                </a:solidFill>
                <a:latin typeface="Arial"/>
                <a:ea typeface="+mn-ea"/>
              </a:rPr>
              <a:t>, too much and too little </a:t>
            </a:r>
            <a:r>
              <a:rPr lang="en-US" dirty="0" err="1">
                <a:solidFill>
                  <a:srgbClr val="000000"/>
                </a:solidFill>
                <a:latin typeface="Arial"/>
                <a:ea typeface="+mn-ea"/>
              </a:rPr>
              <a:t>RhoA</a:t>
            </a:r>
            <a:r>
              <a:rPr lang="en-US" dirty="0">
                <a:solidFill>
                  <a:srgbClr val="000000"/>
                </a:solidFill>
                <a:latin typeface="Arial"/>
                <a:ea typeface="+mn-ea"/>
              </a:rPr>
              <a:t> activity causes podocyte foot process effacement and proteinuria</a:t>
            </a:r>
            <a:r>
              <a:rPr lang="en-US" dirty="0" smtClean="0">
                <a:solidFill>
                  <a:srgbClr val="000000"/>
                </a:solidFill>
                <a:latin typeface="Arial"/>
                <a:ea typeface="+mn-ea"/>
              </a:rPr>
              <a:t>.” </a:t>
            </a:r>
            <a:r>
              <a:rPr lang="sv-SE" dirty="0">
                <a:solidFill>
                  <a:srgbClr val="000000"/>
                </a:solidFill>
                <a:latin typeface="Arial"/>
                <a:ea typeface="+mn-ea"/>
              </a:rPr>
              <a:t>Kistler </a:t>
            </a:r>
            <a:r>
              <a:rPr lang="sv-SE" dirty="0" smtClean="0">
                <a:solidFill>
                  <a:srgbClr val="000000"/>
                </a:solidFill>
                <a:latin typeface="Arial"/>
                <a:ea typeface="+mn-ea"/>
              </a:rPr>
              <a:t>AD, </a:t>
            </a:r>
            <a:r>
              <a:rPr lang="sv-SE" dirty="0">
                <a:solidFill>
                  <a:srgbClr val="000000"/>
                </a:solidFill>
                <a:latin typeface="Arial"/>
                <a:ea typeface="+mn-ea"/>
              </a:rPr>
              <a:t>Altintas MM, Reiser J</a:t>
            </a:r>
            <a:r>
              <a:rPr lang="sv-SE" dirty="0" smtClean="0">
                <a:solidFill>
                  <a:srgbClr val="000000"/>
                </a:solidFill>
                <a:latin typeface="Arial"/>
                <a:ea typeface="+mn-ea"/>
              </a:rPr>
              <a:t>. </a:t>
            </a:r>
            <a:r>
              <a:rPr lang="en-US" i="1" dirty="0" smtClean="0">
                <a:solidFill>
                  <a:srgbClr val="000000"/>
                </a:solidFill>
                <a:latin typeface="Arial"/>
                <a:ea typeface="+mn-ea"/>
              </a:rPr>
              <a:t>Kidney </a:t>
            </a:r>
            <a:r>
              <a:rPr lang="en-US" i="1" dirty="0">
                <a:solidFill>
                  <a:srgbClr val="000000"/>
                </a:solidFill>
                <a:latin typeface="Arial"/>
                <a:ea typeface="+mn-ea"/>
              </a:rPr>
              <a:t>Int. </a:t>
            </a:r>
            <a:r>
              <a:rPr lang="en-US" dirty="0">
                <a:solidFill>
                  <a:srgbClr val="000000"/>
                </a:solidFill>
                <a:latin typeface="Arial"/>
                <a:ea typeface="+mn-ea"/>
              </a:rPr>
              <a:t>2012 Jun; </a:t>
            </a:r>
            <a:r>
              <a:rPr lang="en-US" dirty="0" smtClean="0">
                <a:solidFill>
                  <a:srgbClr val="000000"/>
                </a:solidFill>
                <a:latin typeface="Arial"/>
                <a:ea typeface="+mn-ea"/>
              </a:rPr>
              <a:t>8: </a:t>
            </a:r>
            <a:r>
              <a:rPr lang="en-US" dirty="0">
                <a:solidFill>
                  <a:srgbClr val="000000"/>
                </a:solidFill>
                <a:latin typeface="Arial"/>
                <a:ea typeface="+mn-ea"/>
              </a:rPr>
              <a:t>1053–1055.</a:t>
            </a:r>
          </a:p>
        </p:txBody>
      </p:sp>
      <p:pic>
        <p:nvPicPr>
          <p:cNvPr id="2050" name="Picture 2" descr="An external file that holds a picture, illustration, etc.&#10;Object name is nihms353760f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7800" y="1227962"/>
            <a:ext cx="6553200" cy="555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91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192" b="-429"/>
          <a:stretch/>
        </p:blipFill>
        <p:spPr bwMode="auto">
          <a:xfrm>
            <a:off x="533400" y="533400"/>
            <a:ext cx="7334395" cy="313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614644" y="382012"/>
            <a:ext cx="4343400" cy="3046988"/>
          </a:xfrm>
          <a:prstGeom prst="rect">
            <a:avLst/>
          </a:prstGeom>
          <a:solidFill>
            <a:schemeClr val="bg1"/>
          </a:solidFill>
          <a:ln w="19050">
            <a:solidFill>
              <a:schemeClr val="accent1"/>
            </a:solidFill>
          </a:ln>
        </p:spPr>
        <p:txBody>
          <a:bodyPr wrap="square" rtlCol="0">
            <a:spAutoFit/>
          </a:bodyPr>
          <a:lstStyle/>
          <a:p>
            <a:pPr fontAlgn="auto">
              <a:spcBef>
                <a:spcPts val="0"/>
              </a:spcBef>
              <a:spcAft>
                <a:spcPts val="0"/>
              </a:spcAft>
            </a:pPr>
            <a:r>
              <a:rPr lang="en-US" sz="2400" dirty="0" smtClean="0">
                <a:solidFill>
                  <a:prstClr val="black"/>
                </a:solidFill>
                <a:latin typeface="Calibri"/>
                <a:ea typeface="+mn-ea"/>
              </a:rPr>
              <a:t>Ga = </a:t>
            </a:r>
            <a:r>
              <a:rPr lang="en-US" sz="2400" dirty="0" err="1" smtClean="0">
                <a:solidFill>
                  <a:prstClr val="black"/>
                </a:solidFill>
                <a:latin typeface="Calibri"/>
                <a:ea typeface="+mn-ea"/>
              </a:rPr>
              <a:t>monmeric</a:t>
            </a:r>
            <a:r>
              <a:rPr lang="en-US" sz="2400" dirty="0" smtClean="0">
                <a:solidFill>
                  <a:prstClr val="black"/>
                </a:solidFill>
                <a:latin typeface="Calibri"/>
                <a:ea typeface="+mn-ea"/>
              </a:rPr>
              <a:t> G-action</a:t>
            </a:r>
          </a:p>
          <a:p>
            <a:pPr fontAlgn="auto">
              <a:spcBef>
                <a:spcPts val="0"/>
              </a:spcBef>
              <a:spcAft>
                <a:spcPts val="0"/>
              </a:spcAft>
            </a:pPr>
            <a:r>
              <a:rPr lang="en-US" sz="2400" dirty="0" smtClean="0">
                <a:solidFill>
                  <a:srgbClr val="0070C0"/>
                </a:solidFill>
                <a:latin typeface="Calibri"/>
                <a:ea typeface="+mn-ea"/>
              </a:rPr>
              <a:t>Fa = polymeric F-actin (filaments)</a:t>
            </a:r>
          </a:p>
          <a:p>
            <a:pPr fontAlgn="auto">
              <a:spcBef>
                <a:spcPts val="0"/>
              </a:spcBef>
              <a:spcAft>
                <a:spcPts val="0"/>
              </a:spcAft>
            </a:pPr>
            <a:r>
              <a:rPr lang="en-US" sz="2400" dirty="0" smtClean="0">
                <a:solidFill>
                  <a:srgbClr val="FF0000"/>
                </a:solidFill>
                <a:latin typeface="Calibri"/>
                <a:ea typeface="+mn-ea"/>
              </a:rPr>
              <a:t>Bu = F-actin bundles (fibers)</a:t>
            </a:r>
          </a:p>
          <a:p>
            <a:pPr fontAlgn="auto">
              <a:spcBef>
                <a:spcPts val="0"/>
              </a:spcBef>
              <a:spcAft>
                <a:spcPts val="0"/>
              </a:spcAft>
            </a:pPr>
            <a:endParaRPr lang="en-US" sz="2400" dirty="0">
              <a:solidFill>
                <a:prstClr val="black"/>
              </a:solidFill>
              <a:latin typeface="Calibri"/>
              <a:ea typeface="+mn-ea"/>
            </a:endParaRPr>
          </a:p>
          <a:p>
            <a:pPr fontAlgn="auto">
              <a:spcBef>
                <a:spcPts val="0"/>
              </a:spcBef>
              <a:spcAft>
                <a:spcPts val="0"/>
              </a:spcAft>
            </a:pPr>
            <a:r>
              <a:rPr lang="en-US" sz="2400" dirty="0" smtClean="0">
                <a:solidFill>
                  <a:prstClr val="black"/>
                </a:solidFill>
                <a:latin typeface="Calibri"/>
                <a:ea typeface="+mn-ea"/>
              </a:rPr>
              <a:t>Stability of foot processes requires </a:t>
            </a:r>
            <a:r>
              <a:rPr lang="en-US" sz="2400" u="sng" dirty="0" smtClean="0">
                <a:solidFill>
                  <a:srgbClr val="FF0000"/>
                </a:solidFill>
                <a:latin typeface="Calibri"/>
                <a:ea typeface="+mn-ea"/>
              </a:rPr>
              <a:t>bundles</a:t>
            </a:r>
          </a:p>
          <a:p>
            <a:pPr fontAlgn="auto">
              <a:spcBef>
                <a:spcPts val="0"/>
              </a:spcBef>
              <a:spcAft>
                <a:spcPts val="0"/>
              </a:spcAft>
            </a:pPr>
            <a:endParaRPr lang="en-US" sz="2400" dirty="0">
              <a:solidFill>
                <a:prstClr val="black"/>
              </a:solidFill>
              <a:latin typeface="Calibri"/>
              <a:ea typeface="+mn-ea"/>
            </a:endParaRPr>
          </a:p>
          <a:p>
            <a:pPr fontAlgn="auto">
              <a:spcBef>
                <a:spcPts val="0"/>
              </a:spcBef>
              <a:spcAft>
                <a:spcPts val="0"/>
              </a:spcAft>
            </a:pPr>
            <a:r>
              <a:rPr lang="en-US" sz="2400" i="1" dirty="0" err="1">
                <a:solidFill>
                  <a:prstClr val="black"/>
                </a:solidFill>
                <a:latin typeface="Symbol" panose="05050102010706020507" pitchFamily="18" charset="2"/>
                <a:ea typeface="+mn-ea"/>
              </a:rPr>
              <a:t>a</a:t>
            </a:r>
            <a:r>
              <a:rPr lang="en-US" sz="2400" i="1" baseline="-25000" dirty="0" err="1">
                <a:solidFill>
                  <a:prstClr val="black"/>
                </a:solidFill>
                <a:latin typeface="Calibri"/>
                <a:ea typeface="+mn-ea"/>
              </a:rPr>
              <a:t>f</a:t>
            </a:r>
            <a:r>
              <a:rPr lang="en-US" sz="2400" dirty="0">
                <a:solidFill>
                  <a:prstClr val="black"/>
                </a:solidFill>
                <a:latin typeface="Calibri"/>
                <a:ea typeface="+mn-ea"/>
              </a:rPr>
              <a:t> → </a:t>
            </a:r>
            <a:r>
              <a:rPr lang="en-US" sz="2400" dirty="0" smtClean="0">
                <a:solidFill>
                  <a:prstClr val="black"/>
                </a:solidFill>
                <a:latin typeface="Calibri"/>
                <a:ea typeface="+mn-ea"/>
              </a:rPr>
              <a:t>Rac1        </a:t>
            </a:r>
            <a:r>
              <a:rPr lang="en-US" sz="2400" i="1" dirty="0" smtClean="0">
                <a:solidFill>
                  <a:prstClr val="black"/>
                </a:solidFill>
                <a:latin typeface="Symbol" panose="05050102010706020507" pitchFamily="18" charset="2"/>
                <a:ea typeface="+mn-ea"/>
              </a:rPr>
              <a:t>a</a:t>
            </a:r>
            <a:r>
              <a:rPr lang="en-US" sz="2400" i="1" baseline="-25000" dirty="0" smtClean="0">
                <a:solidFill>
                  <a:prstClr val="black"/>
                </a:solidFill>
                <a:latin typeface="Calibri"/>
                <a:ea typeface="+mn-ea"/>
              </a:rPr>
              <a:t>b</a:t>
            </a:r>
            <a:r>
              <a:rPr lang="en-US" sz="2400" dirty="0" smtClean="0">
                <a:solidFill>
                  <a:prstClr val="black"/>
                </a:solidFill>
                <a:latin typeface="Calibri"/>
                <a:ea typeface="+mn-ea"/>
              </a:rPr>
              <a:t> → </a:t>
            </a:r>
            <a:r>
              <a:rPr lang="en-US" sz="2400" dirty="0" err="1" smtClean="0">
                <a:solidFill>
                  <a:prstClr val="black"/>
                </a:solidFill>
                <a:latin typeface="Calibri"/>
                <a:ea typeface="+mn-ea"/>
              </a:rPr>
              <a:t>RhoA</a:t>
            </a:r>
            <a:endParaRPr lang="en-US" sz="2400" dirty="0">
              <a:solidFill>
                <a:prstClr val="black"/>
              </a:solidFill>
              <a:latin typeface="Symbol" panose="05050102010706020507" pitchFamily="18" charset="2"/>
              <a:ea typeface="+mn-ea"/>
            </a:endParaRPr>
          </a:p>
        </p:txBody>
      </p:sp>
      <p:pic>
        <p:nvPicPr>
          <p:cNvPr id="3" name="Picture 2"/>
          <p:cNvPicPr>
            <a:picLocks noChangeAspect="1"/>
          </p:cNvPicPr>
          <p:nvPr/>
        </p:nvPicPr>
        <p:blipFill>
          <a:blip r:embed="rId4"/>
          <a:stretch>
            <a:fillRect/>
          </a:stretch>
        </p:blipFill>
        <p:spPr>
          <a:xfrm>
            <a:off x="518615" y="3962400"/>
            <a:ext cx="10911385" cy="3124200"/>
          </a:xfrm>
          <a:prstGeom prst="rect">
            <a:avLst/>
          </a:prstGeom>
        </p:spPr>
      </p:pic>
    </p:spTree>
    <p:extLst>
      <p:ext uri="{BB962C8B-B14F-4D97-AF65-F5344CB8AC3E}">
        <p14:creationId xmlns:p14="http://schemas.microsoft.com/office/powerpoint/2010/main" val="185470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Spatially uniform increase in </a:t>
            </a:r>
            <a:r>
              <a:rPr lang="en-US" i="1" dirty="0" err="1">
                <a:latin typeface="Symbol" panose="05050102010706020507" pitchFamily="18" charset="2"/>
              </a:rPr>
              <a:t>a</a:t>
            </a:r>
            <a:r>
              <a:rPr lang="en-US" i="1" baseline="-25000" dirty="0" err="1"/>
              <a:t>b</a:t>
            </a:r>
            <a:r>
              <a:rPr lang="en-US" dirty="0" smtClean="0"/>
              <a:t> </a:t>
            </a:r>
            <a:endParaRPr lang="en-US" dirty="0"/>
          </a:p>
        </p:txBody>
      </p:sp>
      <p:pic>
        <p:nvPicPr>
          <p:cNvPr id="6" name="Content Placeholder 5" descr="Figure-3.tif"/>
          <p:cNvPicPr>
            <a:picLocks noGrp="1" noChangeAspect="1"/>
          </p:cNvPicPr>
          <p:nvPr>
            <p:ph idx="1"/>
          </p:nvPr>
        </p:nvPicPr>
        <p:blipFill>
          <a:blip r:embed="rId3" cstate="print">
            <a:extLst>
              <a:ext uri="{28A0092B-C50C-407E-A947-70E740481C1C}">
                <a14:useLocalDpi xmlns:a14="http://schemas.microsoft.com/office/drawing/2010/main" val="0"/>
              </a:ext>
            </a:extLst>
          </a:blip>
          <a:srcRect l="-13151" r="-13151"/>
          <a:stretch>
            <a:fillRect/>
          </a:stretch>
        </p:blipFill>
        <p:spPr>
          <a:xfrm>
            <a:off x="-152400" y="1600200"/>
            <a:ext cx="9421751" cy="5181600"/>
          </a:xfrm>
        </p:spPr>
      </p:pic>
      <p:sp>
        <p:nvSpPr>
          <p:cNvPr id="5" name="TextBox 4"/>
          <p:cNvSpPr txBox="1"/>
          <p:nvPr/>
        </p:nvSpPr>
        <p:spPr>
          <a:xfrm>
            <a:off x="3810000" y="4419600"/>
            <a:ext cx="5029200" cy="2286000"/>
          </a:xfrm>
          <a:prstGeom prst="rect">
            <a:avLst/>
          </a:prstGeom>
          <a:solidFill>
            <a:schemeClr val="bg1"/>
          </a:solidFill>
        </p:spPr>
        <p:txBody>
          <a:bodyPr wrap="square" rtlCol="0">
            <a:spAutoFit/>
          </a:bodyPr>
          <a:lstStyle/>
          <a:p>
            <a:pPr lvl="1" fontAlgn="auto">
              <a:spcBef>
                <a:spcPts val="0"/>
              </a:spcBef>
              <a:spcAft>
                <a:spcPts val="0"/>
              </a:spcAft>
            </a:pPr>
            <a:r>
              <a:rPr lang="en-US" sz="2800" dirty="0">
                <a:solidFill>
                  <a:prstClr val="black"/>
                </a:solidFill>
                <a:latin typeface="Calibri"/>
                <a:ea typeface="+mn-ea"/>
              </a:rPr>
              <a:t> </a:t>
            </a:r>
            <a:endParaRPr lang="en-US" sz="2800" dirty="0" smtClean="0">
              <a:solidFill>
                <a:prstClr val="black"/>
              </a:solidFill>
              <a:latin typeface="Calibri"/>
              <a:ea typeface="+mn-ea"/>
            </a:endParaRPr>
          </a:p>
        </p:txBody>
      </p:sp>
      <p:sp>
        <p:nvSpPr>
          <p:cNvPr id="3" name="TextBox 2"/>
          <p:cNvSpPr txBox="1"/>
          <p:nvPr/>
        </p:nvSpPr>
        <p:spPr>
          <a:xfrm>
            <a:off x="4156365" y="4678740"/>
            <a:ext cx="4835235" cy="1569660"/>
          </a:xfrm>
          <a:prstGeom prst="rect">
            <a:avLst/>
          </a:prstGeom>
          <a:noFill/>
          <a:ln w="349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5400000" algn="t" rotWithShape="0">
              <a:prstClr val="black">
                <a:alpha val="40000"/>
              </a:prstClr>
            </a:outerShdw>
          </a:effectLst>
        </p:spPr>
        <p:txBody>
          <a:bodyPr wrap="square" rtlCol="0">
            <a:spAutoFit/>
          </a:bodyPr>
          <a:lstStyle>
            <a:defPPr>
              <a:defRPr lang="en-US"/>
            </a:defPPr>
            <a:lvl1pPr>
              <a:defRPr sz="3600" i="1">
                <a:solidFill>
                  <a:srgbClr val="0070C0"/>
                </a:solidFill>
              </a:defRPr>
            </a:lvl1pPr>
          </a:lstStyle>
          <a:p>
            <a:pPr lvl="1" fontAlgn="auto">
              <a:spcBef>
                <a:spcPts val="0"/>
              </a:spcBef>
              <a:spcAft>
                <a:spcPts val="0"/>
              </a:spcAft>
            </a:pPr>
            <a:r>
              <a:rPr lang="en-US" sz="2400" dirty="0">
                <a:solidFill>
                  <a:srgbClr val="0070C0"/>
                </a:solidFill>
                <a:latin typeface="Calibri"/>
                <a:ea typeface="+mn-ea"/>
              </a:rPr>
              <a:t> </a:t>
            </a:r>
            <a:r>
              <a:rPr lang="en-US" sz="2400" dirty="0" smtClean="0">
                <a:solidFill>
                  <a:srgbClr val="0070C0"/>
                </a:solidFill>
                <a:latin typeface="Calibri"/>
                <a:ea typeface="+mn-ea"/>
              </a:rPr>
              <a:t>Such </a:t>
            </a:r>
            <a:r>
              <a:rPr lang="en-US" sz="2400" dirty="0">
                <a:solidFill>
                  <a:srgbClr val="0070C0"/>
                </a:solidFill>
                <a:latin typeface="Calibri"/>
                <a:ea typeface="+mn-ea"/>
              </a:rPr>
              <a:t>unpredictable behavior following a change in initial conditions is the hallmark of a chaotic system</a:t>
            </a:r>
          </a:p>
        </p:txBody>
      </p:sp>
    </p:spTree>
    <p:extLst>
      <p:ext uri="{BB962C8B-B14F-4D97-AF65-F5344CB8AC3E}">
        <p14:creationId xmlns:p14="http://schemas.microsoft.com/office/powerpoint/2010/main" val="25600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Supp_Movie_3.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533400"/>
            <a:ext cx="9144000" cy="5173663"/>
          </a:xfrm>
          <a:prstGeom prst="rect">
            <a:avLst/>
          </a:prstGeom>
        </p:spPr>
      </p:pic>
    </p:spTree>
    <p:extLst>
      <p:ext uri="{BB962C8B-B14F-4D97-AF65-F5344CB8AC3E}">
        <p14:creationId xmlns:p14="http://schemas.microsoft.com/office/powerpoint/2010/main" val="358292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remove" display="0">
                  <p:stCondLst>
                    <p:cond delay="indefinite"/>
                  </p:stCondLst>
                </p:cTn>
                <p:tgtEl>
                  <p:spTgt spid="3"/>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Community Modeling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0939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smtClean="0"/>
              <a:t>Problem: How we build models</a:t>
            </a:r>
            <a:endParaRPr lang="en-US" dirty="0"/>
          </a:p>
        </p:txBody>
      </p:sp>
      <p:grpSp>
        <p:nvGrpSpPr>
          <p:cNvPr id="3" name="Group 2"/>
          <p:cNvGrpSpPr>
            <a:grpSpLocks noChangeAspect="1"/>
          </p:cNvGrpSpPr>
          <p:nvPr/>
        </p:nvGrpSpPr>
        <p:grpSpPr>
          <a:xfrm>
            <a:off x="319257" y="1782435"/>
            <a:ext cx="4268221" cy="4862066"/>
            <a:chOff x="1357548" y="2949366"/>
            <a:chExt cx="2033352" cy="2316256"/>
          </a:xfrm>
        </p:grpSpPr>
        <p:sp>
          <p:nvSpPr>
            <p:cNvPr id="4" name="Rounded Rectangle 3"/>
            <p:cNvSpPr/>
            <p:nvPr/>
          </p:nvSpPr>
          <p:spPr>
            <a:xfrm>
              <a:off x="1645919" y="4194811"/>
              <a:ext cx="1445737" cy="1070811"/>
            </a:xfrm>
            <a:prstGeom prst="roundRect">
              <a:avLst>
                <a:gd name="adj" fmla="val 5184"/>
              </a:avLst>
            </a:prstGeom>
            <a:solidFill>
              <a:schemeClr val="accent3">
                <a:lumMod val="40000"/>
                <a:lumOff val="60000"/>
              </a:schemeClr>
            </a:solidFill>
            <a:ln w="6350">
              <a:solidFill>
                <a:srgbClr val="639729"/>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b"/>
            <a:lstStyle/>
            <a:p>
              <a:pPr algn="ctr"/>
              <a:r>
                <a:rPr lang="en-US" b="1" dirty="0" smtClean="0">
                  <a:solidFill>
                    <a:schemeClr val="accent3">
                      <a:lumMod val="50000"/>
                    </a:schemeClr>
                  </a:solidFill>
                </a:rPr>
                <a:t>Simulators</a:t>
              </a:r>
              <a:endParaRPr lang="en-US" b="1" dirty="0">
                <a:solidFill>
                  <a:schemeClr val="accent3">
                    <a:lumMod val="50000"/>
                  </a:schemeClr>
                </a:solidFill>
              </a:endParaRPr>
            </a:p>
          </p:txBody>
        </p:sp>
        <p:sp>
          <p:nvSpPr>
            <p:cNvPr id="9" name="Rectangle 8"/>
            <p:cNvSpPr/>
            <p:nvPr/>
          </p:nvSpPr>
          <p:spPr>
            <a:xfrm>
              <a:off x="1394460" y="3560765"/>
              <a:ext cx="1996440" cy="508315"/>
            </a:xfrm>
            <a:prstGeom prst="rect">
              <a:avLst/>
            </a:prstGeom>
            <a:solidFill>
              <a:schemeClr val="accent2">
                <a:lumMod val="20000"/>
                <a:lumOff val="80000"/>
              </a:schemeClr>
            </a:solidFill>
            <a:ln w="635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 bIns="9144" rtlCol="0" anchor="b"/>
            <a:lstStyle/>
            <a:p>
              <a:pPr algn="ctr"/>
              <a:r>
                <a:rPr lang="en-US" sz="2000" b="1" dirty="0" smtClean="0">
                  <a:solidFill>
                    <a:schemeClr val="accent2">
                      <a:lumMod val="75000"/>
                    </a:schemeClr>
                  </a:solidFill>
                </a:rPr>
                <a:t>Mathematical model</a:t>
              </a:r>
              <a:endParaRPr lang="en-US" sz="2000" b="1" dirty="0">
                <a:solidFill>
                  <a:schemeClr val="accent2">
                    <a:lumMod val="75000"/>
                  </a:schemeClr>
                </a:solidFill>
              </a:endParaRPr>
            </a:p>
          </p:txBody>
        </p:sp>
        <p:cxnSp>
          <p:nvCxnSpPr>
            <p:cNvPr id="10" name="Straight Arrow Connector 9"/>
            <p:cNvCxnSpPr/>
            <p:nvPr/>
          </p:nvCxnSpPr>
          <p:spPr>
            <a:xfrm>
              <a:off x="1504950" y="3212158"/>
              <a:ext cx="0" cy="399721"/>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46120" y="3118291"/>
              <a:ext cx="0" cy="493588"/>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43990" y="3611879"/>
              <a:ext cx="913368" cy="289562"/>
            </a:xfrm>
            <a:prstGeom prst="rect">
              <a:avLst/>
            </a:prstGeom>
            <a:solidFill>
              <a:schemeClr val="bg1"/>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solidFill>
                    <a:schemeClr val="tx1"/>
                  </a:solidFill>
                </a:rPr>
                <a:t>Assemble reactions &amp; species</a:t>
              </a:r>
              <a:endParaRPr lang="en-US" sz="1600" dirty="0">
                <a:solidFill>
                  <a:schemeClr val="tx1"/>
                </a:solidFill>
              </a:endParaRPr>
            </a:p>
          </p:txBody>
        </p:sp>
        <p:sp>
          <p:nvSpPr>
            <p:cNvPr id="13" name="Rectangle 12"/>
            <p:cNvSpPr/>
            <p:nvPr/>
          </p:nvSpPr>
          <p:spPr>
            <a:xfrm>
              <a:off x="2533650" y="3611880"/>
              <a:ext cx="826770" cy="289562"/>
            </a:xfrm>
            <a:prstGeom prst="rect">
              <a:avLst/>
            </a:prstGeom>
            <a:solidFill>
              <a:schemeClr val="bg1"/>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solidFill>
                    <a:schemeClr val="tx1"/>
                  </a:solidFill>
                </a:rPr>
                <a:t>Select rate law for each reaction</a:t>
              </a:r>
              <a:endParaRPr lang="en-US" sz="1600" dirty="0">
                <a:solidFill>
                  <a:schemeClr val="tx1"/>
                </a:solidFill>
              </a:endParaRPr>
            </a:p>
          </p:txBody>
        </p:sp>
        <p:cxnSp>
          <p:nvCxnSpPr>
            <p:cNvPr id="14" name="Straight Arrow Connector 13"/>
            <p:cNvCxnSpPr>
              <a:stCxn id="12" idx="3"/>
              <a:endCxn id="13" idx="1"/>
            </p:cNvCxnSpPr>
            <p:nvPr/>
          </p:nvCxnSpPr>
          <p:spPr>
            <a:xfrm>
              <a:off x="2357358" y="3756660"/>
              <a:ext cx="176292" cy="1"/>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84028" y="4480561"/>
              <a:ext cx="0" cy="133350"/>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13" idx="0"/>
            </p:cNvCxnSpPr>
            <p:nvPr/>
          </p:nvCxnSpPr>
          <p:spPr>
            <a:xfrm rot="16200000" flipH="1">
              <a:off x="2515932" y="3180776"/>
              <a:ext cx="493589" cy="368618"/>
            </a:xfrm>
            <a:prstGeom prst="bentConnector3">
              <a:avLst>
                <a:gd name="adj1" fmla="val 50000"/>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2048734" y="3126964"/>
              <a:ext cx="493590" cy="476244"/>
            </a:xfrm>
            <a:prstGeom prst="bentConnector3">
              <a:avLst>
                <a:gd name="adj1" fmla="val 50000"/>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676400" y="4236113"/>
              <a:ext cx="1367790" cy="244448"/>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solidFill>
                    <a:schemeClr val="tx1"/>
                  </a:solidFill>
                </a:rPr>
                <a:t>Combine rate laws into </a:t>
              </a:r>
            </a:p>
            <a:p>
              <a:pPr algn="ctr"/>
              <a:r>
                <a:rPr lang="en-US" sz="1600" dirty="0" smtClean="0">
                  <a:solidFill>
                    <a:schemeClr val="tx1"/>
                  </a:solidFill>
                </a:rPr>
                <a:t>sets of equations</a:t>
              </a:r>
              <a:endParaRPr lang="en-US" sz="1600" dirty="0">
                <a:solidFill>
                  <a:schemeClr val="tx1"/>
                </a:solidFill>
              </a:endParaRPr>
            </a:p>
          </p:txBody>
        </p:sp>
        <p:sp>
          <p:nvSpPr>
            <p:cNvPr id="24" name="Rounded Rectangle 23"/>
            <p:cNvSpPr/>
            <p:nvPr/>
          </p:nvSpPr>
          <p:spPr>
            <a:xfrm>
              <a:off x="1676400" y="4613911"/>
              <a:ext cx="1367790" cy="21717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solidFill>
                    <a:schemeClr val="tx1"/>
                  </a:solidFill>
                </a:rPr>
                <a:t>Calibrate parameters </a:t>
              </a:r>
            </a:p>
            <a:p>
              <a:pPr algn="ctr"/>
              <a:r>
                <a:rPr lang="en-US" sz="1600" dirty="0" smtClean="0">
                  <a:solidFill>
                    <a:schemeClr val="tx1"/>
                  </a:solidFill>
                </a:rPr>
                <a:t>against data</a:t>
              </a:r>
              <a:endParaRPr lang="en-US" sz="1600" dirty="0">
                <a:solidFill>
                  <a:schemeClr val="tx1"/>
                </a:solidFill>
              </a:endParaRPr>
            </a:p>
          </p:txBody>
        </p:sp>
        <p:sp>
          <p:nvSpPr>
            <p:cNvPr id="25" name="Rounded Rectangle 24"/>
            <p:cNvSpPr/>
            <p:nvPr/>
          </p:nvSpPr>
          <p:spPr>
            <a:xfrm>
              <a:off x="1676400" y="4955547"/>
              <a:ext cx="1367790" cy="16383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solidFill>
                    <a:schemeClr val="tx1"/>
                  </a:solidFill>
                </a:rPr>
                <a:t>Validate model with new data</a:t>
              </a:r>
              <a:endParaRPr lang="en-US" sz="1600" dirty="0">
                <a:solidFill>
                  <a:schemeClr val="tx1"/>
                </a:solidFill>
              </a:endParaRPr>
            </a:p>
          </p:txBody>
        </p:sp>
        <p:cxnSp>
          <p:nvCxnSpPr>
            <p:cNvPr id="26" name="Straight Arrow Connector 25"/>
            <p:cNvCxnSpPr/>
            <p:nvPr/>
          </p:nvCxnSpPr>
          <p:spPr>
            <a:xfrm>
              <a:off x="2384028" y="4831081"/>
              <a:ext cx="0" cy="124466"/>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25" idx="3"/>
            </p:cNvCxnSpPr>
            <p:nvPr/>
          </p:nvCxnSpPr>
          <p:spPr>
            <a:xfrm flipV="1">
              <a:off x="3044190" y="3901441"/>
              <a:ext cx="201930" cy="1136021"/>
            </a:xfrm>
            <a:prstGeom prst="bentConnector2">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5" idx="1"/>
            </p:cNvCxnSpPr>
            <p:nvPr/>
          </p:nvCxnSpPr>
          <p:spPr>
            <a:xfrm rot="10800000">
              <a:off x="1569738" y="3901442"/>
              <a:ext cx="106663" cy="1136021"/>
            </a:xfrm>
            <a:prstGeom prst="bentConnector2">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384028" y="4061461"/>
              <a:ext cx="0" cy="133350"/>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67789" y="4367940"/>
              <a:ext cx="102636" cy="360295"/>
            </a:xfrm>
            <a:prstGeom prst="rect">
              <a:avLst/>
            </a:prstGeom>
            <a:ln>
              <a:noFill/>
            </a:ln>
          </p:spPr>
          <p:txBody>
            <a:bodyPr vert="vert270" wrap="none" lIns="0" tIns="0" rIns="0" bIns="0">
              <a:spAutoFit/>
            </a:bodyPr>
            <a:lstStyle/>
            <a:p>
              <a:r>
                <a:rPr lang="en-US" sz="1400" b="1" dirty="0" smtClean="0"/>
                <a:t>Validation</a:t>
              </a:r>
              <a:endParaRPr lang="en-US" sz="1400" b="1" dirty="0"/>
            </a:p>
          </p:txBody>
        </p:sp>
        <p:sp>
          <p:nvSpPr>
            <p:cNvPr id="31" name="Rectangle 30"/>
            <p:cNvSpPr/>
            <p:nvPr/>
          </p:nvSpPr>
          <p:spPr>
            <a:xfrm>
              <a:off x="1427293" y="4426981"/>
              <a:ext cx="102636" cy="360295"/>
            </a:xfrm>
            <a:prstGeom prst="rect">
              <a:avLst/>
            </a:prstGeom>
            <a:ln>
              <a:noFill/>
            </a:ln>
          </p:spPr>
          <p:txBody>
            <a:bodyPr vert="vert270" wrap="none" lIns="0" tIns="0" rIns="0" bIns="0">
              <a:spAutoFit/>
            </a:bodyPr>
            <a:lstStyle/>
            <a:p>
              <a:r>
                <a:rPr lang="en-US" sz="1400" b="1" dirty="0" smtClean="0"/>
                <a:t>Validation</a:t>
              </a:r>
              <a:endParaRPr lang="en-US" sz="1400" b="1" dirty="0"/>
            </a:p>
          </p:txBody>
        </p:sp>
        <p:cxnSp>
          <p:nvCxnSpPr>
            <p:cNvPr id="32" name="Elbow Connector 31"/>
            <p:cNvCxnSpPr/>
            <p:nvPr/>
          </p:nvCxnSpPr>
          <p:spPr>
            <a:xfrm flipV="1">
              <a:off x="3048000" y="4648200"/>
              <a:ext cx="12700" cy="314966"/>
            </a:xfrm>
            <a:prstGeom prst="bentConnector3">
              <a:avLst>
                <a:gd name="adj1" fmla="val 1020000"/>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Flowchart: Magnetic Disk 5"/>
            <p:cNvSpPr/>
            <p:nvPr/>
          </p:nvSpPr>
          <p:spPr>
            <a:xfrm>
              <a:off x="1357548" y="2950999"/>
              <a:ext cx="667228" cy="274923"/>
            </a:xfrm>
            <a:prstGeom prst="flowChartMagneticDisk">
              <a:avLst/>
            </a:prstGeom>
            <a:solidFill>
              <a:schemeClr val="tx2">
                <a:lumMod val="20000"/>
                <a:lumOff val="8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bIns="9144" rtlCol="0" anchor="ctr"/>
            <a:lstStyle/>
            <a:p>
              <a:pPr algn="ctr"/>
              <a:r>
                <a:rPr lang="en-US" sz="2000" dirty="0" smtClean="0">
                  <a:solidFill>
                    <a:schemeClr val="tx1"/>
                  </a:solidFill>
                </a:rPr>
                <a:t>Pathway DB</a:t>
              </a:r>
              <a:endParaRPr lang="en-US" sz="2000" dirty="0">
                <a:solidFill>
                  <a:schemeClr val="tx1"/>
                </a:solidFill>
              </a:endParaRPr>
            </a:p>
          </p:txBody>
        </p:sp>
        <p:sp>
          <p:nvSpPr>
            <p:cNvPr id="8" name="Vertical Scroll 7"/>
            <p:cNvSpPr/>
            <p:nvPr/>
          </p:nvSpPr>
          <p:spPr>
            <a:xfrm>
              <a:off x="2120185" y="2973650"/>
              <a:ext cx="527686" cy="229260"/>
            </a:xfrm>
            <a:prstGeom prst="verticalScroll">
              <a:avLst/>
            </a:prstGeom>
            <a:solidFill>
              <a:schemeClr val="tx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dirty="0" smtClean="0">
                  <a:solidFill>
                    <a:schemeClr val="tx1"/>
                  </a:solidFill>
                </a:rPr>
                <a:t>Papers</a:t>
              </a:r>
              <a:endParaRPr lang="en-US" sz="2000" dirty="0">
                <a:solidFill>
                  <a:schemeClr val="tx1"/>
                </a:solidFill>
              </a:endParaRPr>
            </a:p>
          </p:txBody>
        </p:sp>
        <p:sp>
          <p:nvSpPr>
            <p:cNvPr id="7" name="Flowchart: Magnetic Disk 6"/>
            <p:cNvSpPr/>
            <p:nvPr/>
          </p:nvSpPr>
          <p:spPr>
            <a:xfrm>
              <a:off x="2712881" y="2949366"/>
              <a:ext cx="609601" cy="277829"/>
            </a:xfrm>
            <a:prstGeom prst="flowChartMagneticDisk">
              <a:avLst/>
            </a:prstGeom>
            <a:solidFill>
              <a:schemeClr val="tx2">
                <a:lumMod val="20000"/>
                <a:lumOff val="8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bIns="9144" rtlCol="0" anchor="ctr"/>
            <a:lstStyle/>
            <a:p>
              <a:pPr algn="ctr"/>
              <a:r>
                <a:rPr lang="en-US" sz="2000" dirty="0" smtClean="0">
                  <a:solidFill>
                    <a:schemeClr val="tx1"/>
                  </a:solidFill>
                </a:rPr>
                <a:t>Rates DB</a:t>
              </a:r>
              <a:endParaRPr lang="en-US" sz="2000" dirty="0">
                <a:solidFill>
                  <a:schemeClr val="tx1"/>
                </a:solidFill>
              </a:endParaRPr>
            </a:p>
          </p:txBody>
        </p:sp>
      </p:grpSp>
      <p:sp>
        <p:nvSpPr>
          <p:cNvPr id="5" name="Rectangle 4"/>
          <p:cNvSpPr/>
          <p:nvPr/>
        </p:nvSpPr>
        <p:spPr>
          <a:xfrm>
            <a:off x="5189561" y="2229674"/>
            <a:ext cx="3733800" cy="3416320"/>
          </a:xfrm>
          <a:prstGeom prst="rect">
            <a:avLst/>
          </a:prstGeom>
        </p:spPr>
        <p:txBody>
          <a:bodyPr wrap="square">
            <a:spAutoFit/>
          </a:bodyPr>
          <a:lstStyle/>
          <a:p>
            <a:pPr marL="342900" indent="-342900">
              <a:buFont typeface="+mj-lt"/>
              <a:buAutoNum type="arabicPeriod"/>
            </a:pPr>
            <a:r>
              <a:rPr lang="en-US" dirty="0"/>
              <a:t>Identify </a:t>
            </a:r>
            <a:r>
              <a:rPr lang="en-US" dirty="0" smtClean="0"/>
              <a:t>all </a:t>
            </a:r>
            <a:r>
              <a:rPr lang="en-US" b="1" dirty="0" smtClean="0"/>
              <a:t>molecules </a:t>
            </a:r>
            <a:r>
              <a:rPr lang="en-US" b="1" dirty="0"/>
              <a:t>(species)</a:t>
            </a:r>
            <a:r>
              <a:rPr lang="en-US" dirty="0"/>
              <a:t> </a:t>
            </a:r>
          </a:p>
          <a:p>
            <a:pPr marL="800100" lvl="1" indent="-342900">
              <a:buFont typeface="Arial" panose="020B0604020202020204" pitchFamily="34" charset="0"/>
              <a:buChar char="•"/>
            </a:pPr>
            <a:r>
              <a:rPr lang="en-US" dirty="0"/>
              <a:t>Initial concentrations</a:t>
            </a:r>
          </a:p>
          <a:p>
            <a:pPr marL="800100" lvl="1" indent="-342900">
              <a:buFont typeface="Arial" panose="020B0604020202020204" pitchFamily="34" charset="0"/>
              <a:buChar char="•"/>
            </a:pPr>
            <a:r>
              <a:rPr lang="en-US" dirty="0"/>
              <a:t>Transport (Diffusion)</a:t>
            </a:r>
          </a:p>
          <a:p>
            <a:pPr marL="800100" lvl="1" indent="-342900">
              <a:buFont typeface="Arial" panose="020B0604020202020204" pitchFamily="34" charset="0"/>
              <a:buChar char="•"/>
            </a:pPr>
            <a:endParaRPr lang="en-US" dirty="0"/>
          </a:p>
          <a:p>
            <a:pPr marL="342900" indent="-342900">
              <a:buFont typeface="+mj-lt"/>
              <a:buAutoNum type="arabicPeriod"/>
            </a:pPr>
            <a:r>
              <a:rPr lang="en-US" dirty="0"/>
              <a:t>Identify all the </a:t>
            </a:r>
            <a:r>
              <a:rPr lang="en-US" b="1" dirty="0"/>
              <a:t>reactions (changes in state)</a:t>
            </a:r>
            <a:r>
              <a:rPr lang="en-US" dirty="0"/>
              <a:t> </a:t>
            </a:r>
          </a:p>
          <a:p>
            <a:pPr marL="800100" lvl="1" indent="-342900">
              <a:buFont typeface="Arial" panose="020B0604020202020204" pitchFamily="34" charset="0"/>
              <a:buChar char="•"/>
            </a:pPr>
            <a:r>
              <a:rPr lang="en-US" dirty="0" smtClean="0"/>
              <a:t>define </a:t>
            </a:r>
            <a:r>
              <a:rPr lang="en-US" dirty="0"/>
              <a:t>a </a:t>
            </a:r>
            <a:r>
              <a:rPr lang="en-US" b="1" dirty="0"/>
              <a:t>flux </a:t>
            </a:r>
            <a:r>
              <a:rPr lang="en-US" dirty="0" smtClean="0"/>
              <a:t>reaction</a:t>
            </a:r>
            <a:r>
              <a:rPr lang="en-US" dirty="0"/>
              <a:t> </a:t>
            </a:r>
            <a:r>
              <a:rPr lang="en-US" dirty="0" smtClean="0"/>
              <a:t>and all  parameters </a:t>
            </a:r>
            <a:r>
              <a:rPr lang="en-US" dirty="0"/>
              <a:t>defining forward and reverse rates (</a:t>
            </a:r>
            <a:r>
              <a:rPr lang="en-US" b="1" dirty="0" err="1"/>
              <a:t>kf</a:t>
            </a:r>
            <a:r>
              <a:rPr lang="en-US" b="1" dirty="0"/>
              <a:t> and </a:t>
            </a:r>
            <a:r>
              <a:rPr lang="en-US" b="1" dirty="0" err="1"/>
              <a:t>kr</a:t>
            </a:r>
            <a:r>
              <a:rPr lang="en-US" dirty="0"/>
              <a:t>).  </a:t>
            </a:r>
          </a:p>
          <a:p>
            <a:pPr lvl="1"/>
            <a:endParaRPr lang="en-US" dirty="0"/>
          </a:p>
          <a:p>
            <a:pPr marL="342900" indent="-342900">
              <a:buFont typeface="+mj-lt"/>
              <a:buAutoNum type="arabicPeriod"/>
            </a:pPr>
            <a:r>
              <a:rPr lang="en-US" dirty="0"/>
              <a:t>Define </a:t>
            </a:r>
            <a:r>
              <a:rPr lang="en-US" b="1" dirty="0"/>
              <a:t>compartment</a:t>
            </a:r>
            <a:r>
              <a:rPr lang="en-US" dirty="0"/>
              <a:t> </a:t>
            </a:r>
          </a:p>
          <a:p>
            <a:pPr marL="800100" lvl="1" indent="-342900">
              <a:buFont typeface="Arial" panose="020B0604020202020204" pitchFamily="34" charset="0"/>
              <a:buChar char="•"/>
            </a:pPr>
            <a:r>
              <a:rPr lang="en-US" dirty="0" smtClean="0"/>
              <a:t>Identity, sizes, organization.</a:t>
            </a:r>
            <a:endParaRPr lang="en-US" dirty="0"/>
          </a:p>
        </p:txBody>
      </p:sp>
    </p:spTree>
    <p:extLst>
      <p:ext uri="{BB962C8B-B14F-4D97-AF65-F5344CB8AC3E}">
        <p14:creationId xmlns:p14="http://schemas.microsoft.com/office/powerpoint/2010/main" val="1831284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2" y="297191"/>
            <a:ext cx="8229600" cy="1143000"/>
          </a:xfrm>
        </p:spPr>
        <p:txBody>
          <a:bodyPr/>
          <a:lstStyle/>
          <a:p>
            <a:r>
              <a:rPr lang="en-US" dirty="0" smtClean="0"/>
              <a:t>Wouldn’t it be great if….</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49214"/>
            <a:ext cx="7105750" cy="432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71210" y="1447800"/>
            <a:ext cx="5715000" cy="646331"/>
          </a:xfrm>
          <a:prstGeom prst="rect">
            <a:avLst/>
          </a:prstGeom>
          <a:noFill/>
        </p:spPr>
        <p:txBody>
          <a:bodyPr wrap="square" rtlCol="0">
            <a:spAutoFit/>
          </a:bodyPr>
          <a:lstStyle/>
          <a:p>
            <a:r>
              <a:rPr lang="en-US" dirty="0" smtClean="0"/>
              <a:t>All this information could be kept stored together, so it doesn’t get lost </a:t>
            </a:r>
            <a:endParaRPr lang="en-US" dirty="0"/>
          </a:p>
        </p:txBody>
      </p:sp>
    </p:spTree>
    <p:extLst>
      <p:ext uri="{BB962C8B-B14F-4D97-AF65-F5344CB8AC3E}">
        <p14:creationId xmlns:p14="http://schemas.microsoft.com/office/powerpoint/2010/main" val="1766314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copy </a:t>
            </a:r>
            <a:r>
              <a:rPr lang="en-US" dirty="0"/>
              <a:t>and </a:t>
            </a:r>
            <a:r>
              <a:rPr lang="en-US" dirty="0" smtClean="0"/>
              <a:t>paste </a:t>
            </a:r>
            <a:r>
              <a:rPr lang="en-US" dirty="0"/>
              <a:t>in VCell</a:t>
            </a:r>
          </a:p>
        </p:txBody>
      </p:sp>
      <p:pic>
        <p:nvPicPr>
          <p:cNvPr id="512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98299" y="2218626"/>
            <a:ext cx="6045501" cy="278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81225"/>
            <a:ext cx="5318043"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2114550"/>
            <a:ext cx="747712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555" y="4391025"/>
            <a:ext cx="5603186"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028825"/>
            <a:ext cx="8131741" cy="3582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09600" y="2435666"/>
            <a:ext cx="7019223" cy="3651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28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12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51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512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1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74638"/>
            <a:ext cx="8991600" cy="1143000"/>
          </a:xfrm>
        </p:spPr>
        <p:txBody>
          <a:bodyPr>
            <a:noAutofit/>
          </a:bodyPr>
          <a:lstStyle/>
          <a:p>
            <a:r>
              <a:rPr lang="en-US" sz="3600" dirty="0" smtClean="0"/>
              <a:t>FINDING YOUR INNER VCELL MODELER</a:t>
            </a:r>
            <a:endParaRPr lang="en-US" sz="3600" dirty="0"/>
          </a:p>
        </p:txBody>
      </p:sp>
      <p:sp>
        <p:nvSpPr>
          <p:cNvPr id="7" name="TextBox 6"/>
          <p:cNvSpPr txBox="1"/>
          <p:nvPr/>
        </p:nvSpPr>
        <p:spPr>
          <a:xfrm>
            <a:off x="4114800" y="2863312"/>
            <a:ext cx="184731" cy="369332"/>
          </a:xfrm>
          <a:prstGeom prst="rect">
            <a:avLst/>
          </a:prstGeom>
          <a:noFill/>
        </p:spPr>
        <p:txBody>
          <a:bodyPr wrap="none" rtlCol="0">
            <a:spAutoFit/>
          </a:bodyPr>
          <a:lstStyle/>
          <a:p>
            <a:endParaRPr lang="en-US" dirty="0"/>
          </a:p>
        </p:txBody>
      </p:sp>
      <p:pic>
        <p:nvPicPr>
          <p:cNvPr id="8" name="VCell frontispiece kinematics moving.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43000" y="1828800"/>
            <a:ext cx="6625525" cy="4969144"/>
          </a:xfrm>
          <a:prstGeom prst="rect">
            <a:avLst/>
          </a:prstGeom>
        </p:spPr>
      </p:pic>
    </p:spTree>
    <p:extLst>
      <p:ext uri="{BB962C8B-B14F-4D97-AF65-F5344CB8AC3E}">
        <p14:creationId xmlns:p14="http://schemas.microsoft.com/office/powerpoint/2010/main" val="18055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2" y="297191"/>
            <a:ext cx="8229600" cy="1143000"/>
          </a:xfrm>
        </p:spPr>
        <p:txBody>
          <a:bodyPr/>
          <a:lstStyle/>
          <a:p>
            <a:r>
              <a:rPr lang="en-US" dirty="0" smtClean="0"/>
              <a:t>Wouldn’t it be great if….</a:t>
            </a:r>
            <a:endParaRPr lang="en-US" dirty="0"/>
          </a:p>
        </p:txBody>
      </p:sp>
      <p:grpSp>
        <p:nvGrpSpPr>
          <p:cNvPr id="7" name="Group 6"/>
          <p:cNvGrpSpPr/>
          <p:nvPr/>
        </p:nvGrpSpPr>
        <p:grpSpPr>
          <a:xfrm>
            <a:off x="3124200" y="3399031"/>
            <a:ext cx="3001125" cy="2424069"/>
            <a:chOff x="2829636" y="2547296"/>
            <a:chExt cx="3001125" cy="2424069"/>
          </a:xfrm>
        </p:grpSpPr>
        <p:grpSp>
          <p:nvGrpSpPr>
            <p:cNvPr id="3" name="Group 2"/>
            <p:cNvGrpSpPr/>
            <p:nvPr/>
          </p:nvGrpSpPr>
          <p:grpSpPr>
            <a:xfrm>
              <a:off x="2829636" y="2547296"/>
              <a:ext cx="3001125" cy="1239078"/>
              <a:chOff x="4556266" y="1850668"/>
              <a:chExt cx="2706612" cy="942752"/>
            </a:xfrm>
          </p:grpSpPr>
          <p:pic>
            <p:nvPicPr>
              <p:cNvPr id="4" name="Picture 3" descr="D:\PERSONAL\Dropbox\GRANTS\2018-08-15-ModelBricks\2018 R01 draft\images\br2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266" y="1850668"/>
                <a:ext cx="2706612" cy="94275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042981" y="2175499"/>
                <a:ext cx="1305397" cy="529566"/>
              </a:xfrm>
              <a:prstGeom prst="round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IP3R Ca Flux</a:t>
                </a:r>
              </a:p>
            </p:txBody>
          </p:sp>
        </p:grpSp>
        <p:sp>
          <p:nvSpPr>
            <p:cNvPr id="6" name="TextBox 5"/>
            <p:cNvSpPr txBox="1"/>
            <p:nvPr/>
          </p:nvSpPr>
          <p:spPr>
            <a:xfrm>
              <a:off x="3037764" y="4325034"/>
              <a:ext cx="2351964" cy="646331"/>
            </a:xfrm>
            <a:prstGeom prst="rect">
              <a:avLst/>
            </a:prstGeom>
            <a:noFill/>
          </p:spPr>
          <p:txBody>
            <a:bodyPr wrap="square" rtlCol="0">
              <a:spAutoFit/>
            </a:bodyPr>
            <a:lstStyle/>
            <a:p>
              <a:r>
                <a:rPr lang="en-US" sz="3600" dirty="0" smtClean="0"/>
                <a:t>ModelBrick</a:t>
              </a:r>
              <a:endParaRPr lang="en-US" sz="3600" dirty="0"/>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49214"/>
            <a:ext cx="7105750" cy="432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71210" y="1447800"/>
            <a:ext cx="5715000" cy="646331"/>
          </a:xfrm>
          <a:prstGeom prst="rect">
            <a:avLst/>
          </a:prstGeom>
          <a:noFill/>
        </p:spPr>
        <p:txBody>
          <a:bodyPr wrap="square" rtlCol="0">
            <a:spAutoFit/>
          </a:bodyPr>
          <a:lstStyle/>
          <a:p>
            <a:r>
              <a:rPr lang="en-US" dirty="0" smtClean="0"/>
              <a:t>All this information could be kept stored together, so it doesn’t get lost </a:t>
            </a:r>
            <a:endParaRPr lang="en-US" dirty="0"/>
          </a:p>
        </p:txBody>
      </p:sp>
    </p:spTree>
    <p:extLst>
      <p:ext uri="{BB962C8B-B14F-4D97-AF65-F5344CB8AC3E}">
        <p14:creationId xmlns:p14="http://schemas.microsoft.com/office/powerpoint/2010/main" val="290976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53" presetClass="exit" presetSubtype="32" fill="hold" nodeType="withEffect">
                                  <p:stCondLst>
                                    <p:cond delay="0"/>
                                  </p:stCondLst>
                                  <p:childTnLst>
                                    <p:anim calcmode="lin" valueType="num">
                                      <p:cBhvr>
                                        <p:cTn id="8" dur="500"/>
                                        <p:tgtEl>
                                          <p:spTgt spid="4098"/>
                                        </p:tgtEl>
                                        <p:attrNameLst>
                                          <p:attrName>ppt_w</p:attrName>
                                        </p:attrNameLst>
                                      </p:cBhvr>
                                      <p:tavLst>
                                        <p:tav tm="0">
                                          <p:val>
                                            <p:strVal val="ppt_w"/>
                                          </p:val>
                                        </p:tav>
                                        <p:tav tm="100000">
                                          <p:val>
                                            <p:fltVal val="0"/>
                                          </p:val>
                                        </p:tav>
                                      </p:tavLst>
                                    </p:anim>
                                    <p:anim calcmode="lin" valueType="num">
                                      <p:cBhvr>
                                        <p:cTn id="9" dur="500"/>
                                        <p:tgtEl>
                                          <p:spTgt spid="4098"/>
                                        </p:tgtEl>
                                        <p:attrNameLst>
                                          <p:attrName>ppt_h</p:attrName>
                                        </p:attrNameLst>
                                      </p:cBhvr>
                                      <p:tavLst>
                                        <p:tav tm="0">
                                          <p:val>
                                            <p:strVal val="ppt_h"/>
                                          </p:val>
                                        </p:tav>
                                        <p:tav tm="100000">
                                          <p:val>
                                            <p:fltVal val="0"/>
                                          </p:val>
                                        </p:tav>
                                      </p:tavLst>
                                    </p:anim>
                                    <p:animEffect transition="out" filter="fade">
                                      <p:cBhvr>
                                        <p:cTn id="10" dur="500"/>
                                        <p:tgtEl>
                                          <p:spTgt spid="4098"/>
                                        </p:tgtEl>
                                      </p:cBhvr>
                                    </p:animEffect>
                                    <p:set>
                                      <p:cBhvr>
                                        <p:cTn id="11"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219200"/>
            <a:ext cx="8229600" cy="1143000"/>
          </a:xfrm>
        </p:spPr>
        <p:txBody>
          <a:bodyPr>
            <a:normAutofit fontScale="90000"/>
          </a:bodyPr>
          <a:lstStyle/>
          <a:p>
            <a:r>
              <a:rPr lang="en-US" dirty="0"/>
              <a:t>ModelBricks: Building reusable models from a repository of</a:t>
            </a:r>
            <a:br>
              <a:rPr lang="en-US" dirty="0"/>
            </a:br>
            <a:r>
              <a:rPr lang="en-US" dirty="0"/>
              <a:t>well annotated model components</a:t>
            </a:r>
          </a:p>
        </p:txBody>
      </p:sp>
      <p:pic>
        <p:nvPicPr>
          <p:cNvPr id="7170" name="Picture 2" descr="Image result for brick archite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4050" y="4410074"/>
            <a:ext cx="43434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267200"/>
            <a:ext cx="23241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415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1143000"/>
          </a:xfrm>
        </p:spPr>
        <p:txBody>
          <a:bodyPr>
            <a:normAutofit fontScale="90000"/>
          </a:bodyPr>
          <a:lstStyle/>
          <a:p>
            <a:r>
              <a:rPr lang="en-US" dirty="0"/>
              <a:t>ModelBricks: Building reusable models from a repository of</a:t>
            </a:r>
            <a:br>
              <a:rPr lang="en-US" dirty="0"/>
            </a:br>
            <a:r>
              <a:rPr lang="en-US" dirty="0"/>
              <a:t>well annotated model components</a:t>
            </a:r>
          </a:p>
        </p:txBody>
      </p:sp>
      <p:pic>
        <p:nvPicPr>
          <p:cNvPr id="4" name="Picture 2" descr="C:\Users\ACowan\AppData\Local\Microsoft\Windows\INetCache\IE\987833IY\Lego_Chicago_City_View_20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502427"/>
            <a:ext cx="3471672" cy="226623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ACowan\AppData\Local\Microsoft\Windows\INetCache\IE\YLU4I7GI\piezas-le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07" y="4754479"/>
            <a:ext cx="28575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85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err="1" smtClean="0">
                <a:solidFill>
                  <a:schemeClr val="bg1"/>
                </a:solidFill>
                <a:hlinkClick r:id="rId3"/>
              </a:rPr>
              <a:t>vcell.org</a:t>
            </a:r>
            <a:r>
              <a:rPr lang="en-US" dirty="0" smtClean="0">
                <a:solidFill>
                  <a:schemeClr val="bg1"/>
                </a:solidFill>
              </a:rPr>
              <a:t> Web Resources</a:t>
            </a:r>
            <a:endParaRPr lang="en-US" dirty="0">
              <a:solidFill>
                <a:schemeClr val="bg1"/>
              </a:solidFill>
            </a:endParaRPr>
          </a:p>
        </p:txBody>
      </p:sp>
      <p:sp>
        <p:nvSpPr>
          <p:cNvPr id="3" name="Content Placeholder 2"/>
          <p:cNvSpPr>
            <a:spLocks noGrp="1"/>
          </p:cNvSpPr>
          <p:nvPr>
            <p:ph idx="1"/>
          </p:nvPr>
        </p:nvSpPr>
        <p:spPr>
          <a:xfrm>
            <a:off x="457200" y="914400"/>
            <a:ext cx="8153400" cy="4114800"/>
          </a:xfrm>
        </p:spPr>
        <p:txBody>
          <a:bodyPr/>
          <a:lstStyle/>
          <a:p>
            <a:pPr marL="0" indent="0">
              <a:buNone/>
            </a:pPr>
            <a:endParaRPr lang="en-US" sz="2000" dirty="0" smtClean="0">
              <a:solidFill>
                <a:schemeClr val="bg2"/>
              </a:solidFill>
              <a:latin typeface="Arial" pitchFamily="34" charset="0"/>
              <a:cs typeface="Arial" pitchFamily="34" charset="0"/>
            </a:endParaRPr>
          </a:p>
          <a:p>
            <a:pPr marL="0" indent="0">
              <a:buNone/>
            </a:pPr>
            <a:r>
              <a:rPr lang="en-US" sz="2000" dirty="0" smtClean="0">
                <a:latin typeface="Arial" pitchFamily="34" charset="0"/>
                <a:cs typeface="Arial" pitchFamily="34" charset="0"/>
              </a:rPr>
              <a:t>Downloads</a:t>
            </a:r>
            <a:r>
              <a:rPr lang="en-US" sz="2000" dirty="0">
                <a:latin typeface="Arial" pitchFamily="34" charset="0"/>
                <a:cs typeface="Arial" pitchFamily="34" charset="0"/>
              </a:rPr>
              <a:t>: </a:t>
            </a:r>
            <a:r>
              <a:rPr lang="en-US" sz="2000" dirty="0" smtClean="0">
                <a:latin typeface="Arial" pitchFamily="34" charset="0"/>
                <a:cs typeface="Arial" pitchFamily="34" charset="0"/>
                <a:hlinkClick r:id="rId4"/>
              </a:rPr>
              <a:t>http</a:t>
            </a:r>
            <a:r>
              <a:rPr lang="en-US" sz="2000" dirty="0">
                <a:latin typeface="Arial" pitchFamily="34" charset="0"/>
                <a:cs typeface="Arial" pitchFamily="34" charset="0"/>
                <a:hlinkClick r:id="rId4"/>
              </a:rPr>
              <a:t>://vcell.org/run-vcell-</a:t>
            </a:r>
            <a:r>
              <a:rPr lang="en-US" sz="2000" dirty="0" smtClean="0">
                <a:latin typeface="Arial" pitchFamily="34" charset="0"/>
                <a:cs typeface="Arial" pitchFamily="34" charset="0"/>
                <a:hlinkClick r:id="rId4"/>
              </a:rPr>
              <a:t>software</a:t>
            </a:r>
            <a:r>
              <a:rPr lang="en-US" sz="2000" dirty="0" smtClean="0">
                <a:latin typeface="Arial" pitchFamily="34" charset="0"/>
                <a:cs typeface="Arial" pitchFamily="34" charset="0"/>
              </a:rPr>
              <a:t> </a:t>
            </a:r>
          </a:p>
          <a:p>
            <a:pPr marL="0" indent="0">
              <a:buNone/>
            </a:pPr>
            <a:r>
              <a:rPr lang="en-US" sz="2000" dirty="0" smtClean="0">
                <a:latin typeface="Arial" pitchFamily="34" charset="0"/>
                <a:cs typeface="Arial" pitchFamily="34" charset="0"/>
              </a:rPr>
              <a:t>VCell </a:t>
            </a:r>
            <a:r>
              <a:rPr lang="en-US" sz="2000" dirty="0">
                <a:latin typeface="Arial" pitchFamily="34" charset="0"/>
                <a:cs typeface="Arial" pitchFamily="34" charset="0"/>
              </a:rPr>
              <a:t>Support: </a:t>
            </a:r>
            <a:r>
              <a:rPr lang="en-US" sz="2000" dirty="0" smtClean="0">
                <a:latin typeface="Arial" pitchFamily="34" charset="0"/>
                <a:cs typeface="Arial" pitchFamily="34" charset="0"/>
                <a:hlinkClick r:id="rId5"/>
              </a:rPr>
              <a:t>vcell_support@uchc.edu</a:t>
            </a:r>
            <a:endParaRPr lang="en-US" sz="2000" dirty="0" smtClean="0">
              <a:latin typeface="Arial" pitchFamily="34" charset="0"/>
              <a:cs typeface="Arial" pitchFamily="34" charset="0"/>
            </a:endParaRPr>
          </a:p>
          <a:p>
            <a:pPr marL="0" indent="0">
              <a:buNone/>
            </a:pPr>
            <a:r>
              <a:rPr lang="en-US" sz="2000" dirty="0" smtClean="0">
                <a:latin typeface="Arial" pitchFamily="34" charset="0"/>
                <a:cs typeface="Arial" pitchFamily="34" charset="0"/>
              </a:rPr>
              <a:t>Google Discussion </a:t>
            </a:r>
            <a:r>
              <a:rPr lang="en-US" sz="2000" dirty="0">
                <a:latin typeface="Arial" pitchFamily="34" charset="0"/>
                <a:cs typeface="Arial" pitchFamily="34" charset="0"/>
              </a:rPr>
              <a:t>Forum: </a:t>
            </a:r>
            <a:r>
              <a:rPr lang="en-US" sz="2000" dirty="0">
                <a:latin typeface="Arial" pitchFamily="34" charset="0"/>
                <a:cs typeface="Arial" pitchFamily="34" charset="0"/>
                <a:hlinkClick r:id="rId6"/>
              </a:rPr>
              <a:t>https://groups.google.com/forum/#!</a:t>
            </a:r>
            <a:r>
              <a:rPr lang="en-US" sz="2000" dirty="0" smtClean="0">
                <a:latin typeface="Arial" pitchFamily="34" charset="0"/>
                <a:cs typeface="Arial" pitchFamily="34" charset="0"/>
                <a:hlinkClick r:id="rId6"/>
              </a:rPr>
              <a:t>forum/vcell-discuss</a:t>
            </a:r>
            <a:endParaRPr lang="en-US" sz="2000" dirty="0" smtClean="0">
              <a:latin typeface="Arial" pitchFamily="34" charset="0"/>
              <a:cs typeface="Arial" pitchFamily="34" charset="0"/>
            </a:endParaRPr>
          </a:p>
          <a:p>
            <a:pPr marL="0" indent="0">
              <a:buNone/>
            </a:pPr>
            <a:r>
              <a:rPr lang="en-US" sz="2000" dirty="0" smtClean="0">
                <a:latin typeface="Arial" pitchFamily="34" charset="0"/>
                <a:cs typeface="Arial" pitchFamily="34" charset="0"/>
              </a:rPr>
              <a:t>Tutorials </a:t>
            </a:r>
            <a:r>
              <a:rPr lang="en-US" sz="2000" dirty="0">
                <a:latin typeface="Arial" pitchFamily="34" charset="0"/>
                <a:cs typeface="Arial" pitchFamily="34" charset="0"/>
              </a:rPr>
              <a:t>and help: </a:t>
            </a:r>
            <a:r>
              <a:rPr lang="en-US" sz="2000" dirty="0" smtClean="0">
                <a:latin typeface="Arial" pitchFamily="34" charset="0"/>
                <a:cs typeface="Arial" pitchFamily="34" charset="0"/>
                <a:hlinkClick r:id="rId7"/>
              </a:rPr>
              <a:t>http://vcell.org/support</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rPr>
              <a:t>YouTube Channel </a:t>
            </a:r>
            <a:r>
              <a:rPr lang="en-US" sz="2000" dirty="0" smtClean="0">
                <a:latin typeface="Arial" pitchFamily="34" charset="0"/>
                <a:cs typeface="Arial" pitchFamily="34" charset="0"/>
                <a:hlinkClick r:id="rId8"/>
              </a:rPr>
              <a:t>https</a:t>
            </a:r>
            <a:r>
              <a:rPr lang="en-US" sz="2000" dirty="0">
                <a:latin typeface="Arial" pitchFamily="34" charset="0"/>
                <a:cs typeface="Arial" pitchFamily="34" charset="0"/>
                <a:hlinkClick r:id="rId8"/>
              </a:rPr>
              <a:t>://www.youtube.com/user/</a:t>
            </a:r>
            <a:r>
              <a:rPr lang="en-US" sz="2000" dirty="0" smtClean="0">
                <a:latin typeface="Arial" pitchFamily="34" charset="0"/>
                <a:cs typeface="Arial" pitchFamily="34" charset="0"/>
                <a:hlinkClick r:id="rId8"/>
              </a:rPr>
              <a:t>VCellEducation</a:t>
            </a:r>
            <a:endParaRPr lang="en-US" sz="2000" dirty="0" smtClean="0">
              <a:latin typeface="Arial" pitchFamily="34" charset="0"/>
              <a:cs typeface="Arial" pitchFamily="34" charset="0"/>
            </a:endParaRPr>
          </a:p>
          <a:p>
            <a:pPr marL="0" indent="0">
              <a:buNone/>
            </a:pPr>
            <a:r>
              <a:rPr lang="en-US" sz="2000" dirty="0" smtClean="0">
                <a:latin typeface="Arial" pitchFamily="34" charset="0"/>
                <a:cs typeface="Arial" pitchFamily="34" charset="0"/>
              </a:rPr>
              <a:t>Published </a:t>
            </a:r>
            <a:r>
              <a:rPr lang="en-US" sz="2000" dirty="0">
                <a:latin typeface="Arial" pitchFamily="34" charset="0"/>
                <a:cs typeface="Arial" pitchFamily="34" charset="0"/>
              </a:rPr>
              <a:t>VCell models: </a:t>
            </a:r>
            <a:r>
              <a:rPr lang="en-US" sz="2000" dirty="0" smtClean="0">
                <a:latin typeface="Arial" pitchFamily="34" charset="0"/>
                <a:cs typeface="Arial" pitchFamily="34" charset="0"/>
                <a:hlinkClick r:id="rId9"/>
              </a:rPr>
              <a:t>http://vcell.org/vcell-published-models</a:t>
            </a:r>
            <a:r>
              <a:rPr lang="en-US" sz="2000" dirty="0" smtClean="0">
                <a:latin typeface="Arial" pitchFamily="34" charset="0"/>
                <a:cs typeface="Arial" pitchFamily="34" charset="0"/>
              </a:rPr>
              <a:t> </a:t>
            </a:r>
          </a:p>
          <a:p>
            <a:pPr marL="0" indent="0">
              <a:buNone/>
            </a:pPr>
            <a:r>
              <a:rPr lang="en-US" sz="2000" dirty="0" err="1" smtClean="0">
                <a:latin typeface="Arial" pitchFamily="34" charset="0"/>
                <a:cs typeface="Arial" pitchFamily="34" charset="0"/>
              </a:rPr>
              <a:t>SpringSaLaD</a:t>
            </a:r>
            <a:r>
              <a:rPr lang="en-US" sz="2000" dirty="0">
                <a:latin typeface="Arial" pitchFamily="34" charset="0"/>
                <a:cs typeface="Arial" pitchFamily="34" charset="0"/>
              </a:rPr>
              <a:t>: </a:t>
            </a:r>
            <a:r>
              <a:rPr lang="en-US" sz="2000" dirty="0">
                <a:latin typeface="Arial" pitchFamily="34" charset="0"/>
                <a:cs typeface="Arial" pitchFamily="34" charset="0"/>
                <a:hlinkClick r:id="rId10"/>
              </a:rPr>
              <a:t>http://</a:t>
            </a:r>
            <a:r>
              <a:rPr lang="en-US" sz="2000" dirty="0" smtClean="0">
                <a:latin typeface="Arial" pitchFamily="34" charset="0"/>
                <a:cs typeface="Arial" pitchFamily="34" charset="0"/>
                <a:hlinkClick r:id="rId10"/>
              </a:rPr>
              <a:t>vcell.org/ssalad</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19400" y="4338871"/>
            <a:ext cx="3482975" cy="248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029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2" y="285750"/>
            <a:ext cx="9029699" cy="6389688"/>
            <a:chOff x="76202" y="285750"/>
            <a:chExt cx="9029699" cy="6389688"/>
          </a:xfrm>
        </p:grpSpPr>
        <p:sp>
          <p:nvSpPr>
            <p:cNvPr id="3074" name="Rectangle 69"/>
            <p:cNvSpPr>
              <a:spLocks noChangeArrowheads="1"/>
            </p:cNvSpPr>
            <p:nvPr/>
          </p:nvSpPr>
          <p:spPr bwMode="auto">
            <a:xfrm>
              <a:off x="76202" y="304800"/>
              <a:ext cx="2532063" cy="6324600"/>
            </a:xfrm>
            <a:prstGeom prst="rect">
              <a:avLst/>
            </a:prstGeom>
            <a:solidFill>
              <a:schemeClr val="accent1"/>
            </a:solidFill>
            <a:ln w="9525">
              <a:solidFill>
                <a:schemeClr val="tx1"/>
              </a:solidFill>
              <a:miter lim="800000"/>
              <a:headEnd/>
              <a:tailEnd/>
            </a:ln>
          </p:spPr>
          <p:txBody>
            <a:bodyPr wrap="none"/>
            <a:lstStyle/>
            <a:p>
              <a:pPr algn="ctr" eaLnBrk="0" hangingPunct="0"/>
              <a:r>
                <a:rPr lang="en-US" smtClean="0">
                  <a:solidFill>
                    <a:srgbClr val="000000"/>
                  </a:solidFill>
                  <a:ea typeface="ＭＳ Ｐゴシック" pitchFamily="34" charset="-128"/>
                </a:rPr>
                <a:t>Physiology</a:t>
              </a:r>
            </a:p>
            <a:p>
              <a:pPr algn="ctr" eaLnBrk="0" hangingPunct="0"/>
              <a:r>
                <a:rPr lang="en-US" smtClean="0">
                  <a:solidFill>
                    <a:srgbClr val="000000"/>
                  </a:solidFill>
                  <a:ea typeface="ＭＳ Ｐゴシック" pitchFamily="34" charset="-128"/>
                </a:rPr>
                <a:t>(Biological Mechanisms)</a:t>
              </a:r>
            </a:p>
          </p:txBody>
        </p:sp>
        <p:grpSp>
          <p:nvGrpSpPr>
            <p:cNvPr id="3075" name="Group 3"/>
            <p:cNvGrpSpPr>
              <a:grpSpLocks/>
            </p:cNvGrpSpPr>
            <p:nvPr/>
          </p:nvGrpSpPr>
          <p:grpSpPr bwMode="auto">
            <a:xfrm>
              <a:off x="3429002" y="577850"/>
              <a:ext cx="2303463" cy="6013450"/>
              <a:chOff x="2016" y="144"/>
              <a:chExt cx="1451" cy="3168"/>
            </a:xfrm>
          </p:grpSpPr>
          <p:sp>
            <p:nvSpPr>
              <p:cNvPr id="3154" name="Rectangle 4"/>
              <p:cNvSpPr>
                <a:spLocks noChangeArrowheads="1"/>
              </p:cNvSpPr>
              <p:nvPr/>
            </p:nvSpPr>
            <p:spPr bwMode="auto">
              <a:xfrm>
                <a:off x="2016" y="144"/>
                <a:ext cx="1451" cy="3168"/>
              </a:xfrm>
              <a:prstGeom prst="rect">
                <a:avLst/>
              </a:prstGeom>
              <a:solidFill>
                <a:srgbClr val="000080"/>
              </a:solidFill>
              <a:ln w="9525">
                <a:solidFill>
                  <a:schemeClr val="tx1"/>
                </a:solidFill>
                <a:miter lim="800000"/>
                <a:headEnd/>
                <a:tailEnd/>
              </a:ln>
            </p:spPr>
            <p:txBody>
              <a:bodyPr wrap="none"/>
              <a:lstStyle/>
              <a:p>
                <a:pPr algn="ctr" eaLnBrk="0" hangingPunct="0"/>
                <a:r>
                  <a:rPr lang="en-US" smtClean="0">
                    <a:solidFill>
                      <a:srgbClr val="000000"/>
                    </a:solidFill>
                    <a:ea typeface="ＭＳ Ｐゴシック" pitchFamily="34" charset="-128"/>
                  </a:rPr>
                  <a:t>Applications</a:t>
                </a:r>
              </a:p>
            </p:txBody>
          </p:sp>
          <p:pic>
            <p:nvPicPr>
              <p:cNvPr id="3155" name="Picture 5" descr="Application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 y="480"/>
                <a:ext cx="1344" cy="117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56" name="Rectangle 6"/>
              <p:cNvSpPr>
                <a:spLocks noChangeArrowheads="1"/>
              </p:cNvSpPr>
              <p:nvPr/>
            </p:nvSpPr>
            <p:spPr bwMode="auto">
              <a:xfrm>
                <a:off x="2112" y="1680"/>
                <a:ext cx="1248" cy="68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1200" smtClean="0">
                    <a:solidFill>
                      <a:srgbClr val="000000"/>
                    </a:solidFill>
                    <a:ea typeface="ＭＳ Ｐゴシック" pitchFamily="34" charset="-128"/>
                  </a:rPr>
                  <a:t>Topology          Geometry,</a:t>
                </a:r>
              </a:p>
              <a:p>
                <a:pPr algn="ctr">
                  <a:spcBef>
                    <a:spcPct val="50000"/>
                  </a:spcBef>
                </a:pPr>
                <a:r>
                  <a:rPr lang="en-US" sz="1200" smtClean="0">
                    <a:solidFill>
                      <a:srgbClr val="000000"/>
                    </a:solidFill>
                    <a:ea typeface="ＭＳ Ｐゴシック" pitchFamily="34" charset="-128"/>
                  </a:rPr>
                  <a:t>Initial Conditions, Boundary Conditions, Diffusion Coefficients, Pseudo-steady, Enable/Disable Reactions</a:t>
                </a:r>
              </a:p>
            </p:txBody>
          </p:sp>
          <p:sp>
            <p:nvSpPr>
              <p:cNvPr id="3157" name="Line 7"/>
              <p:cNvSpPr>
                <a:spLocks noChangeShapeType="1"/>
              </p:cNvSpPr>
              <p:nvPr/>
            </p:nvSpPr>
            <p:spPr bwMode="auto">
              <a:xfrm>
                <a:off x="2587" y="1766"/>
                <a:ext cx="240" cy="0"/>
              </a:xfrm>
              <a:prstGeom prst="line">
                <a:avLst/>
              </a:prstGeom>
              <a:noFill/>
              <a:ln w="2857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US" smtClean="0">
                  <a:solidFill>
                    <a:srgbClr val="000000"/>
                  </a:solidFill>
                  <a:ea typeface="ＭＳ Ｐゴシック" pitchFamily="34" charset="-128"/>
                </a:endParaRPr>
              </a:p>
            </p:txBody>
          </p:sp>
          <p:pic>
            <p:nvPicPr>
              <p:cNvPr id="3158" name="Picture 8" descr="Extracellu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 y="2592"/>
                <a:ext cx="816" cy="63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59" name="Rectangle 9"/>
              <p:cNvSpPr>
                <a:spLocks noChangeArrowheads="1"/>
              </p:cNvSpPr>
              <p:nvPr/>
            </p:nvSpPr>
            <p:spPr bwMode="auto">
              <a:xfrm>
                <a:off x="2064" y="2784"/>
                <a:ext cx="434" cy="14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smtClean="0">
                    <a:solidFill>
                      <a:srgbClr val="000000"/>
                    </a:solidFill>
                    <a:ea typeface="ＭＳ Ｐゴシック" pitchFamily="34" charset="-128"/>
                  </a:rPr>
                  <a:t>Images</a:t>
                </a:r>
              </a:p>
            </p:txBody>
          </p:sp>
        </p:grpSp>
        <p:pic>
          <p:nvPicPr>
            <p:cNvPr id="7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29002" y="1119644"/>
              <a:ext cx="2043554" cy="230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 name="Rectangle 11"/>
            <p:cNvSpPr>
              <a:spLocks noChangeArrowheads="1"/>
            </p:cNvSpPr>
            <p:nvPr/>
          </p:nvSpPr>
          <p:spPr bwMode="auto">
            <a:xfrm>
              <a:off x="3429002" y="577850"/>
              <a:ext cx="2303463" cy="6013450"/>
            </a:xfrm>
            <a:prstGeom prst="rect">
              <a:avLst/>
            </a:prstGeom>
            <a:solidFill>
              <a:schemeClr val="accent1"/>
            </a:solidFill>
            <a:ln w="9525">
              <a:solidFill>
                <a:schemeClr val="tx1"/>
              </a:solidFill>
              <a:miter lim="800000"/>
              <a:headEnd/>
              <a:tailEnd/>
            </a:ln>
          </p:spPr>
          <p:txBody>
            <a:bodyPr wrap="none"/>
            <a:lstStyle/>
            <a:p>
              <a:pPr algn="ctr" eaLnBrk="0" hangingPunct="0"/>
              <a:r>
                <a:rPr lang="en-US" smtClean="0">
                  <a:solidFill>
                    <a:srgbClr val="000000"/>
                  </a:solidFill>
                  <a:ea typeface="ＭＳ Ｐゴシック" pitchFamily="34" charset="-128"/>
                </a:rPr>
                <a:t>Applications</a:t>
              </a:r>
            </a:p>
          </p:txBody>
        </p:sp>
        <p:pic>
          <p:nvPicPr>
            <p:cNvPr id="71"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95246" y="1272044"/>
              <a:ext cx="2043554" cy="230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8" name="Rectangle 13"/>
            <p:cNvSpPr>
              <a:spLocks noChangeArrowheads="1"/>
            </p:cNvSpPr>
            <p:nvPr/>
          </p:nvSpPr>
          <p:spPr bwMode="auto">
            <a:xfrm>
              <a:off x="3581400" y="3494088"/>
              <a:ext cx="1981200" cy="12926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1200" smtClean="0">
                  <a:solidFill>
                    <a:srgbClr val="000000"/>
                  </a:solidFill>
                  <a:ea typeface="ＭＳ Ｐゴシック" pitchFamily="34" charset="-128"/>
                </a:rPr>
                <a:t>Topology          Geometry,</a:t>
              </a:r>
            </a:p>
            <a:p>
              <a:pPr algn="ctr">
                <a:spcBef>
                  <a:spcPct val="50000"/>
                </a:spcBef>
              </a:pPr>
              <a:r>
                <a:rPr lang="en-US" sz="1200" smtClean="0">
                  <a:solidFill>
                    <a:srgbClr val="000000"/>
                  </a:solidFill>
                  <a:ea typeface="ＭＳ Ｐゴシック" pitchFamily="34" charset="-128"/>
                </a:rPr>
                <a:t>Initial Conditions, Boundary Conditions, Diffusion Coefficients, Pseudo-steady, Enable/Disable Reactions</a:t>
              </a:r>
            </a:p>
          </p:txBody>
        </p:sp>
        <p:sp>
          <p:nvSpPr>
            <p:cNvPr id="3079" name="Line 14"/>
            <p:cNvSpPr>
              <a:spLocks noChangeShapeType="1"/>
            </p:cNvSpPr>
            <p:nvPr/>
          </p:nvSpPr>
          <p:spPr bwMode="auto">
            <a:xfrm>
              <a:off x="4335463" y="3656013"/>
              <a:ext cx="381000" cy="0"/>
            </a:xfrm>
            <a:prstGeom prst="line">
              <a:avLst/>
            </a:prstGeom>
            <a:noFill/>
            <a:ln w="2857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US" smtClean="0">
                <a:solidFill>
                  <a:srgbClr val="000000"/>
                </a:solidFill>
                <a:ea typeface="ＭＳ Ｐゴシック" pitchFamily="34" charset="-128"/>
              </a:endParaRPr>
            </a:p>
          </p:txBody>
        </p:sp>
        <p:pic>
          <p:nvPicPr>
            <p:cNvPr id="3080" name="Picture 15" descr="Extracellu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5224463"/>
              <a:ext cx="1295400" cy="120491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082" name="Group 17"/>
            <p:cNvGrpSpPr>
              <a:grpSpLocks/>
            </p:cNvGrpSpPr>
            <p:nvPr/>
          </p:nvGrpSpPr>
          <p:grpSpPr bwMode="auto">
            <a:xfrm>
              <a:off x="3276602" y="454025"/>
              <a:ext cx="2303463" cy="6013450"/>
              <a:chOff x="2016" y="144"/>
              <a:chExt cx="1451" cy="3168"/>
            </a:xfrm>
          </p:grpSpPr>
          <p:sp>
            <p:nvSpPr>
              <p:cNvPr id="3148" name="Rectangle 18"/>
              <p:cNvSpPr>
                <a:spLocks noChangeArrowheads="1"/>
              </p:cNvSpPr>
              <p:nvPr/>
            </p:nvSpPr>
            <p:spPr bwMode="auto">
              <a:xfrm>
                <a:off x="2016" y="144"/>
                <a:ext cx="1451" cy="3168"/>
              </a:xfrm>
              <a:prstGeom prst="rect">
                <a:avLst/>
              </a:prstGeom>
              <a:solidFill>
                <a:schemeClr val="accent1"/>
              </a:solidFill>
              <a:ln w="9525">
                <a:solidFill>
                  <a:schemeClr val="tx1"/>
                </a:solidFill>
                <a:miter lim="800000"/>
                <a:headEnd/>
                <a:tailEnd/>
              </a:ln>
            </p:spPr>
            <p:txBody>
              <a:bodyPr wrap="none"/>
              <a:lstStyle/>
              <a:p>
                <a:pPr algn="ctr" eaLnBrk="0" hangingPunct="0"/>
                <a:r>
                  <a:rPr lang="en-US" smtClean="0">
                    <a:solidFill>
                      <a:srgbClr val="000000"/>
                    </a:solidFill>
                    <a:ea typeface="ＭＳ Ｐゴシック" pitchFamily="34" charset="-128"/>
                  </a:rPr>
                  <a:t>Applications</a:t>
                </a:r>
              </a:p>
            </p:txBody>
          </p:sp>
          <p:sp>
            <p:nvSpPr>
              <p:cNvPr id="3150" name="Rectangle 20"/>
              <p:cNvSpPr>
                <a:spLocks noChangeArrowheads="1"/>
              </p:cNvSpPr>
              <p:nvPr/>
            </p:nvSpPr>
            <p:spPr bwMode="auto">
              <a:xfrm>
                <a:off x="2112" y="1681"/>
                <a:ext cx="1248" cy="68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1200" smtClean="0">
                    <a:solidFill>
                      <a:srgbClr val="000000"/>
                    </a:solidFill>
                    <a:ea typeface="ＭＳ Ｐゴシック" pitchFamily="34" charset="-128"/>
                  </a:rPr>
                  <a:t>Topology          Geometry,</a:t>
                </a:r>
              </a:p>
              <a:p>
                <a:pPr algn="ctr">
                  <a:spcBef>
                    <a:spcPct val="50000"/>
                  </a:spcBef>
                </a:pPr>
                <a:r>
                  <a:rPr lang="en-US" sz="1200" smtClean="0">
                    <a:solidFill>
                      <a:srgbClr val="000000"/>
                    </a:solidFill>
                    <a:ea typeface="ＭＳ Ｐゴシック" pitchFamily="34" charset="-128"/>
                  </a:rPr>
                  <a:t>Initial Conditions, Boundary Conditions, Diffusion Coefficients, Pseudo-steady, Enable/Disable Reactions</a:t>
                </a:r>
              </a:p>
            </p:txBody>
          </p:sp>
          <p:sp>
            <p:nvSpPr>
              <p:cNvPr id="3151" name="Line 21"/>
              <p:cNvSpPr>
                <a:spLocks noChangeShapeType="1"/>
              </p:cNvSpPr>
              <p:nvPr/>
            </p:nvSpPr>
            <p:spPr bwMode="auto">
              <a:xfrm>
                <a:off x="2587" y="1766"/>
                <a:ext cx="240" cy="0"/>
              </a:xfrm>
              <a:prstGeom prst="line">
                <a:avLst/>
              </a:prstGeom>
              <a:noFill/>
              <a:ln w="2857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US" smtClean="0">
                  <a:solidFill>
                    <a:srgbClr val="000000"/>
                  </a:solidFill>
                  <a:ea typeface="ＭＳ Ｐゴシック" pitchFamily="34" charset="-128"/>
                </a:endParaRPr>
              </a:p>
            </p:txBody>
          </p:sp>
          <p:pic>
            <p:nvPicPr>
              <p:cNvPr id="3152" name="Picture 22" descr="Extracellu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 y="2592"/>
                <a:ext cx="816" cy="63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53" name="Rectangle 23"/>
              <p:cNvSpPr>
                <a:spLocks noChangeArrowheads="1"/>
              </p:cNvSpPr>
              <p:nvPr/>
            </p:nvSpPr>
            <p:spPr bwMode="auto">
              <a:xfrm>
                <a:off x="2064" y="2785"/>
                <a:ext cx="434" cy="14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smtClean="0">
                    <a:solidFill>
                      <a:srgbClr val="000000"/>
                    </a:solidFill>
                    <a:ea typeface="ＭＳ Ｐゴシック" pitchFamily="34" charset="-128"/>
                  </a:rPr>
                  <a:t>Images</a:t>
                </a:r>
              </a:p>
            </p:txBody>
          </p:sp>
        </p:grpSp>
        <p:pic>
          <p:nvPicPr>
            <p:cNvPr id="7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42846" y="1119644"/>
              <a:ext cx="2043554" cy="230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83" name="Rectangle 24"/>
            <p:cNvSpPr>
              <a:spLocks noChangeArrowheads="1"/>
            </p:cNvSpPr>
            <p:nvPr/>
          </p:nvSpPr>
          <p:spPr bwMode="auto">
            <a:xfrm>
              <a:off x="3124202" y="304800"/>
              <a:ext cx="2303463" cy="6013450"/>
            </a:xfrm>
            <a:prstGeom prst="rect">
              <a:avLst/>
            </a:prstGeom>
            <a:solidFill>
              <a:schemeClr val="accent1"/>
            </a:solidFill>
            <a:ln w="9525">
              <a:solidFill>
                <a:schemeClr val="tx1"/>
              </a:solidFill>
              <a:miter lim="800000"/>
              <a:headEnd/>
              <a:tailEnd/>
            </a:ln>
          </p:spPr>
          <p:txBody>
            <a:bodyPr wrap="none"/>
            <a:lstStyle/>
            <a:p>
              <a:pPr algn="ctr" eaLnBrk="0" hangingPunct="0"/>
              <a:r>
                <a:rPr lang="en-US" smtClean="0">
                  <a:solidFill>
                    <a:srgbClr val="000000"/>
                  </a:solidFill>
                  <a:ea typeface="ＭＳ Ｐゴシック" pitchFamily="34" charset="-128"/>
                </a:rPr>
                <a:t>Applications</a:t>
              </a:r>
            </a:p>
            <a:p>
              <a:pPr algn="ctr" eaLnBrk="0" hangingPunct="0"/>
              <a:r>
                <a:rPr lang="en-US" smtClean="0">
                  <a:solidFill>
                    <a:srgbClr val="000000"/>
                  </a:solidFill>
                  <a:ea typeface="ＭＳ Ｐゴシック" pitchFamily="34" charset="-128"/>
                </a:rPr>
                <a:t>(Physical Model)</a:t>
              </a:r>
            </a:p>
          </p:txBody>
        </p:sp>
        <p:sp>
          <p:nvSpPr>
            <p:cNvPr id="3084" name="Rectangle 25"/>
            <p:cNvSpPr>
              <a:spLocks noChangeArrowheads="1"/>
            </p:cNvSpPr>
            <p:nvPr/>
          </p:nvSpPr>
          <p:spPr bwMode="auto">
            <a:xfrm>
              <a:off x="3135316" y="3292480"/>
              <a:ext cx="2274887" cy="27699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1200" b="1" dirty="0" smtClean="0">
                  <a:solidFill>
                    <a:srgbClr val="000000"/>
                  </a:solidFill>
                  <a:ea typeface="ＭＳ Ｐゴシック" pitchFamily="34" charset="-128"/>
                </a:rPr>
                <a:t>Mathematical Framework</a:t>
              </a:r>
              <a:br>
                <a:rPr lang="en-US" sz="1200" b="1" dirty="0" smtClean="0">
                  <a:solidFill>
                    <a:srgbClr val="000000"/>
                  </a:solidFill>
                  <a:ea typeface="ＭＳ Ｐゴシック" pitchFamily="34" charset="-128"/>
                </a:rPr>
              </a:br>
              <a:r>
                <a:rPr lang="en-US" sz="1200" dirty="0" smtClean="0">
                  <a:solidFill>
                    <a:srgbClr val="000000"/>
                  </a:solidFill>
                  <a:ea typeface="ＭＳ Ｐゴシック" pitchFamily="34" charset="-128"/>
                </a:rPr>
                <a:t>Stochastic or </a:t>
              </a:r>
              <a:r>
                <a:rPr lang="en-US" sz="1200" dirty="0" err="1" smtClean="0">
                  <a:solidFill>
                    <a:srgbClr val="000000"/>
                  </a:solidFill>
                  <a:ea typeface="ＭＳ Ｐゴシック" pitchFamily="34" charset="-128"/>
                </a:rPr>
                <a:t>Continuous?Spatial</a:t>
              </a:r>
              <a:r>
                <a:rPr lang="en-US" sz="1200" dirty="0" smtClean="0">
                  <a:solidFill>
                    <a:srgbClr val="000000"/>
                  </a:solidFill>
                  <a:ea typeface="ＭＳ Ｐゴシック" pitchFamily="34" charset="-128"/>
                </a:rPr>
                <a:t> or </a:t>
              </a:r>
              <a:r>
                <a:rPr lang="en-US" sz="1200" dirty="0" err="1" smtClean="0">
                  <a:solidFill>
                    <a:srgbClr val="000000"/>
                  </a:solidFill>
                  <a:ea typeface="ＭＳ Ｐゴシック" pitchFamily="34" charset="-128"/>
                </a:rPr>
                <a:t>Nonspatial</a:t>
              </a:r>
              <a:r>
                <a:rPr lang="en-US" sz="1200" dirty="0" smtClean="0">
                  <a:solidFill>
                    <a:srgbClr val="000000"/>
                  </a:solidFill>
                  <a:ea typeface="ＭＳ Ｐゴシック" pitchFamily="34" charset="-128"/>
                </a:rPr>
                <a:t>?</a:t>
              </a:r>
              <a:br>
                <a:rPr lang="en-US" sz="1200" dirty="0" smtClean="0">
                  <a:solidFill>
                    <a:srgbClr val="000000"/>
                  </a:solidFill>
                  <a:ea typeface="ＭＳ Ｐゴシック" pitchFamily="34" charset="-128"/>
                </a:rPr>
              </a:br>
              <a:r>
                <a:rPr lang="en-US" sz="1200" dirty="0" smtClean="0">
                  <a:solidFill>
                    <a:srgbClr val="000000"/>
                  </a:solidFill>
                  <a:ea typeface="ＭＳ Ｐゴシック" pitchFamily="34" charset="-128"/>
                </a:rPr>
                <a:t>Reaction Network or Agents?</a:t>
              </a:r>
            </a:p>
            <a:p>
              <a:pPr algn="ctr">
                <a:spcBef>
                  <a:spcPct val="50000"/>
                </a:spcBef>
              </a:pPr>
              <a:r>
                <a:rPr lang="en-US" sz="1200" b="1" dirty="0" smtClean="0">
                  <a:solidFill>
                    <a:srgbClr val="000000"/>
                  </a:solidFill>
                  <a:ea typeface="ＭＳ Ｐゴシック" pitchFamily="34" charset="-128"/>
                </a:rPr>
                <a:t>Physical Approximations</a:t>
              </a:r>
              <a:r>
                <a:rPr lang="en-US" sz="1200" dirty="0" smtClean="0">
                  <a:solidFill>
                    <a:srgbClr val="000000"/>
                  </a:solidFill>
                  <a:ea typeface="ＭＳ Ｐゴシック" pitchFamily="34" charset="-128"/>
                </a:rPr>
                <a:t/>
              </a:r>
              <a:br>
                <a:rPr lang="en-US" sz="1200" dirty="0" smtClean="0">
                  <a:solidFill>
                    <a:srgbClr val="000000"/>
                  </a:solidFill>
                  <a:ea typeface="ＭＳ Ｐゴシック" pitchFamily="34" charset="-128"/>
                </a:rPr>
              </a:br>
              <a:r>
                <a:rPr lang="en-US" sz="1200" dirty="0" smtClean="0">
                  <a:solidFill>
                    <a:srgbClr val="000000"/>
                  </a:solidFill>
                  <a:ea typeface="ＭＳ Ｐゴシック" pitchFamily="34" charset="-128"/>
                </a:rPr>
                <a:t>Species are fields, particles, clamped, well-stirred</a:t>
              </a:r>
              <a:br>
                <a:rPr lang="en-US" sz="1200" dirty="0" smtClean="0">
                  <a:solidFill>
                    <a:srgbClr val="000000"/>
                  </a:solidFill>
                  <a:ea typeface="ＭＳ Ｐゴシック" pitchFamily="34" charset="-128"/>
                </a:rPr>
              </a:br>
              <a:r>
                <a:rPr lang="en-US" sz="1200" dirty="0" smtClean="0">
                  <a:solidFill>
                    <a:srgbClr val="000000"/>
                  </a:solidFill>
                  <a:ea typeface="ＭＳ Ｐゴシック" pitchFamily="34" charset="-128"/>
                </a:rPr>
                <a:t>Fast Reaction System (PSSA)</a:t>
              </a:r>
            </a:p>
            <a:p>
              <a:pPr algn="ctr">
                <a:spcBef>
                  <a:spcPct val="50000"/>
                </a:spcBef>
              </a:pPr>
              <a:r>
                <a:rPr lang="en-US" sz="1200" b="1" dirty="0" smtClean="0">
                  <a:solidFill>
                    <a:srgbClr val="000000"/>
                  </a:solidFill>
                  <a:ea typeface="ＭＳ Ｐゴシック" pitchFamily="34" charset="-128"/>
                </a:rPr>
                <a:t>Protocols:</a:t>
              </a:r>
              <a:r>
                <a:rPr lang="en-US" sz="1200" dirty="0" smtClean="0">
                  <a:solidFill>
                    <a:srgbClr val="000000"/>
                  </a:solidFill>
                  <a:ea typeface="ＭＳ Ｐゴシック" pitchFamily="34" charset="-128"/>
                </a:rPr>
                <a:t>  </a:t>
              </a:r>
              <a:br>
                <a:rPr lang="en-US" sz="1200" dirty="0" smtClean="0">
                  <a:solidFill>
                    <a:srgbClr val="000000"/>
                  </a:solidFill>
                  <a:ea typeface="ＭＳ Ｐゴシック" pitchFamily="34" charset="-128"/>
                </a:rPr>
              </a:br>
              <a:r>
                <a:rPr lang="en-US" sz="1200" dirty="0" smtClean="0">
                  <a:solidFill>
                    <a:srgbClr val="000000"/>
                  </a:solidFill>
                  <a:ea typeface="ＭＳ Ｐゴシック" pitchFamily="34" charset="-128"/>
                </a:rPr>
                <a:t>Current/Voltage Clamp, Discontinuous Events, Simulated Microscopy</a:t>
              </a:r>
            </a:p>
            <a:p>
              <a:pPr algn="ctr">
                <a:spcBef>
                  <a:spcPct val="50000"/>
                </a:spcBef>
              </a:pPr>
              <a:r>
                <a:rPr lang="en-US" sz="1200" b="1" dirty="0" err="1" smtClean="0">
                  <a:solidFill>
                    <a:srgbClr val="000000"/>
                  </a:solidFill>
                  <a:ea typeface="ＭＳ Ｐゴシック" pitchFamily="34" charset="-128"/>
                </a:rPr>
                <a:t>DIffusion</a:t>
              </a:r>
              <a:r>
                <a:rPr lang="en-US" sz="1200" b="1" dirty="0" smtClean="0">
                  <a:solidFill>
                    <a:srgbClr val="000000"/>
                  </a:solidFill>
                  <a:ea typeface="ＭＳ Ｐゴシック" pitchFamily="34" charset="-128"/>
                </a:rPr>
                <a:t>, Advection, IC, BC</a:t>
              </a:r>
            </a:p>
          </p:txBody>
        </p:sp>
        <p:grpSp>
          <p:nvGrpSpPr>
            <p:cNvPr id="3086" name="Group 32"/>
            <p:cNvGrpSpPr>
              <a:grpSpLocks/>
            </p:cNvGrpSpPr>
            <p:nvPr/>
          </p:nvGrpSpPr>
          <p:grpSpPr bwMode="auto">
            <a:xfrm>
              <a:off x="6251578" y="285750"/>
              <a:ext cx="2301875" cy="3143250"/>
              <a:chOff x="3936" y="144"/>
              <a:chExt cx="1451" cy="1584"/>
            </a:xfrm>
          </p:grpSpPr>
          <p:sp>
            <p:nvSpPr>
              <p:cNvPr id="3146" name="Rectangle 33"/>
              <p:cNvSpPr>
                <a:spLocks noChangeArrowheads="1"/>
              </p:cNvSpPr>
              <p:nvPr/>
            </p:nvSpPr>
            <p:spPr bwMode="auto">
              <a:xfrm>
                <a:off x="3936" y="144"/>
                <a:ext cx="1451" cy="1584"/>
              </a:xfrm>
              <a:prstGeom prst="rect">
                <a:avLst/>
              </a:prstGeom>
              <a:solidFill>
                <a:schemeClr val="accent1"/>
              </a:solidFill>
              <a:ln w="9525">
                <a:solidFill>
                  <a:schemeClr val="tx1"/>
                </a:solidFill>
                <a:miter lim="800000"/>
                <a:headEnd/>
                <a:tailEnd/>
              </a:ln>
            </p:spPr>
            <p:txBody>
              <a:bodyPr wrap="none"/>
              <a:lstStyle/>
              <a:p>
                <a:pPr algn="ctr" eaLnBrk="0" hangingPunct="0"/>
                <a:r>
                  <a:rPr lang="en-US" smtClean="0">
                    <a:solidFill>
                      <a:srgbClr val="000000"/>
                    </a:solidFill>
                    <a:ea typeface="ＭＳ Ｐゴシック" pitchFamily="34" charset="-128"/>
                  </a:rPr>
                  <a:t>Math Description</a:t>
                </a:r>
              </a:p>
            </p:txBody>
          </p:sp>
          <p:pic>
            <p:nvPicPr>
              <p:cNvPr id="3147" name="Picture 34" descr="Math view scr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9" y="480"/>
                <a:ext cx="1344" cy="107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087" name="Group 35"/>
            <p:cNvGrpSpPr>
              <a:grpSpLocks/>
            </p:cNvGrpSpPr>
            <p:nvPr/>
          </p:nvGrpSpPr>
          <p:grpSpPr bwMode="auto">
            <a:xfrm>
              <a:off x="6403978" y="476250"/>
              <a:ext cx="2301875" cy="3143250"/>
              <a:chOff x="3936" y="144"/>
              <a:chExt cx="1451" cy="1584"/>
            </a:xfrm>
          </p:grpSpPr>
          <p:sp>
            <p:nvSpPr>
              <p:cNvPr id="3144" name="Rectangle 36"/>
              <p:cNvSpPr>
                <a:spLocks noChangeArrowheads="1"/>
              </p:cNvSpPr>
              <p:nvPr/>
            </p:nvSpPr>
            <p:spPr bwMode="auto">
              <a:xfrm>
                <a:off x="3936" y="144"/>
                <a:ext cx="1451" cy="1584"/>
              </a:xfrm>
              <a:prstGeom prst="rect">
                <a:avLst/>
              </a:prstGeom>
              <a:solidFill>
                <a:schemeClr val="accent1"/>
              </a:solidFill>
              <a:ln w="9525">
                <a:solidFill>
                  <a:schemeClr val="tx1"/>
                </a:solidFill>
                <a:miter lim="800000"/>
                <a:headEnd/>
                <a:tailEnd/>
              </a:ln>
            </p:spPr>
            <p:txBody>
              <a:bodyPr wrap="none"/>
              <a:lstStyle/>
              <a:p>
                <a:pPr algn="ctr" eaLnBrk="0" hangingPunct="0"/>
                <a:r>
                  <a:rPr lang="en-US" smtClean="0">
                    <a:solidFill>
                      <a:srgbClr val="000000"/>
                    </a:solidFill>
                    <a:ea typeface="ＭＳ Ｐゴシック" pitchFamily="34" charset="-128"/>
                  </a:rPr>
                  <a:t>Math Description</a:t>
                </a:r>
              </a:p>
            </p:txBody>
          </p:sp>
          <p:pic>
            <p:nvPicPr>
              <p:cNvPr id="3145" name="Picture 37" descr="Math view scr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9" y="480"/>
                <a:ext cx="1344" cy="107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088" name="Rectangle 39"/>
            <p:cNvSpPr>
              <a:spLocks noChangeArrowheads="1"/>
            </p:cNvSpPr>
            <p:nvPr/>
          </p:nvSpPr>
          <p:spPr bwMode="auto">
            <a:xfrm>
              <a:off x="6556378" y="666750"/>
              <a:ext cx="2301875" cy="3143250"/>
            </a:xfrm>
            <a:prstGeom prst="rect">
              <a:avLst/>
            </a:prstGeom>
            <a:solidFill>
              <a:schemeClr val="accent1"/>
            </a:solidFill>
            <a:ln w="9525">
              <a:solidFill>
                <a:schemeClr val="tx1"/>
              </a:solidFill>
              <a:miter lim="800000"/>
              <a:headEnd/>
              <a:tailEnd/>
            </a:ln>
          </p:spPr>
          <p:txBody>
            <a:bodyPr wrap="none"/>
            <a:lstStyle/>
            <a:p>
              <a:pPr algn="ctr" eaLnBrk="0" hangingPunct="0"/>
              <a:r>
                <a:rPr lang="en-US" smtClean="0">
                  <a:solidFill>
                    <a:srgbClr val="000000"/>
                  </a:solidFill>
                  <a:ea typeface="ＭＳ Ｐゴシック" pitchFamily="34" charset="-128"/>
                </a:rPr>
                <a:t>Math Description</a:t>
              </a:r>
            </a:p>
            <a:p>
              <a:pPr algn="ctr" eaLnBrk="0" hangingPunct="0"/>
              <a:r>
                <a:rPr lang="en-US" smtClean="0">
                  <a:solidFill>
                    <a:srgbClr val="000000"/>
                  </a:solidFill>
                  <a:ea typeface="ＭＳ Ｐゴシック" pitchFamily="34" charset="-128"/>
                </a:rPr>
                <a:t>(Equation-based)</a:t>
              </a:r>
            </a:p>
          </p:txBody>
        </p:sp>
        <p:pic>
          <p:nvPicPr>
            <p:cNvPr id="3089" name="Picture 40" descr="Math view scr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0513" y="1333500"/>
              <a:ext cx="2132012" cy="21288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90" name="Rectangle 41"/>
            <p:cNvSpPr>
              <a:spLocks noChangeArrowheads="1"/>
            </p:cNvSpPr>
            <p:nvPr/>
          </p:nvSpPr>
          <p:spPr bwMode="auto">
            <a:xfrm>
              <a:off x="7307266" y="3459169"/>
              <a:ext cx="7360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200" smtClean="0">
                  <a:solidFill>
                    <a:srgbClr val="000000"/>
                  </a:solidFill>
                  <a:ea typeface="ＭＳ Ｐゴシック" pitchFamily="34" charset="-128"/>
                </a:rPr>
                <a:t>VCMDL</a:t>
              </a:r>
            </a:p>
          </p:txBody>
        </p:sp>
        <p:sp>
          <p:nvSpPr>
            <p:cNvPr id="3091" name="Rectangle 44"/>
            <p:cNvSpPr>
              <a:spLocks noChangeArrowheads="1"/>
            </p:cNvSpPr>
            <p:nvPr/>
          </p:nvSpPr>
          <p:spPr bwMode="auto">
            <a:xfrm>
              <a:off x="5886450" y="4114800"/>
              <a:ext cx="2667000" cy="2000250"/>
            </a:xfrm>
            <a:prstGeom prst="rect">
              <a:avLst/>
            </a:prstGeom>
            <a:solidFill>
              <a:schemeClr val="accent1"/>
            </a:solidFill>
            <a:ln w="9525">
              <a:solidFill>
                <a:schemeClr val="tx1"/>
              </a:solidFill>
              <a:miter lim="800000"/>
              <a:headEnd/>
              <a:tailEnd/>
            </a:ln>
          </p:spPr>
          <p:txBody>
            <a:bodyPr wrap="none"/>
            <a:lstStyle/>
            <a:p>
              <a:pPr algn="ctr" eaLnBrk="0" hangingPunct="0"/>
              <a:r>
                <a:rPr lang="en-US" smtClean="0">
                  <a:solidFill>
                    <a:srgbClr val="000000"/>
                  </a:solidFill>
                  <a:ea typeface="ＭＳ Ｐゴシック" pitchFamily="34" charset="-128"/>
                </a:rPr>
                <a:t>Simulations</a:t>
              </a:r>
            </a:p>
          </p:txBody>
        </p:sp>
        <p:pic>
          <p:nvPicPr>
            <p:cNvPr id="3092" name="Picture 45" descr="Simulation sc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9102" y="4686300"/>
              <a:ext cx="947738" cy="13335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93" name="Rectangle 46"/>
            <p:cNvSpPr>
              <a:spLocks noChangeArrowheads="1"/>
            </p:cNvSpPr>
            <p:nvPr/>
          </p:nvSpPr>
          <p:spPr bwMode="auto">
            <a:xfrm>
              <a:off x="5862638" y="4764094"/>
              <a:ext cx="9458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smtClean="0">
                  <a:solidFill>
                    <a:srgbClr val="000000"/>
                  </a:solidFill>
                  <a:ea typeface="ＭＳ Ｐゴシック" pitchFamily="34" charset="-128"/>
                </a:rPr>
                <a:t>Timestep,</a:t>
              </a:r>
            </a:p>
            <a:p>
              <a:r>
                <a:rPr lang="en-US" sz="1200" smtClean="0">
                  <a:solidFill>
                    <a:srgbClr val="000000"/>
                  </a:solidFill>
                  <a:ea typeface="ＭＳ Ｐゴシック" pitchFamily="34" charset="-128"/>
                </a:rPr>
                <a:t>Mesh Size,</a:t>
              </a:r>
            </a:p>
            <a:p>
              <a:r>
                <a:rPr lang="en-US" sz="1200" smtClean="0">
                  <a:solidFill>
                    <a:srgbClr val="000000"/>
                  </a:solidFill>
                  <a:ea typeface="ＭＳ Ｐゴシック" pitchFamily="34" charset="-128"/>
                </a:rPr>
                <a:t>Parameter</a:t>
              </a:r>
            </a:p>
            <a:p>
              <a:r>
                <a:rPr lang="en-US" sz="1200" smtClean="0">
                  <a:solidFill>
                    <a:srgbClr val="000000"/>
                  </a:solidFill>
                  <a:ea typeface="ＭＳ Ｐゴシック" pitchFamily="34" charset="-128"/>
                </a:rPr>
                <a:t>Searches,</a:t>
              </a:r>
            </a:p>
            <a:p>
              <a:r>
                <a:rPr lang="en-US" sz="1200" smtClean="0">
                  <a:solidFill>
                    <a:srgbClr val="000000"/>
                  </a:solidFill>
                  <a:ea typeface="ＭＳ Ｐゴシック" pitchFamily="34" charset="-128"/>
                </a:rPr>
                <a:t>Sensitivity</a:t>
              </a:r>
            </a:p>
          </p:txBody>
        </p:sp>
        <p:pic>
          <p:nvPicPr>
            <p:cNvPr id="3094" name="Picture 47" descr="Results Scre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91450" y="5067306"/>
              <a:ext cx="685800" cy="4540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95" name="Rectangle 48"/>
            <p:cNvSpPr>
              <a:spLocks noChangeArrowheads="1"/>
            </p:cNvSpPr>
            <p:nvPr/>
          </p:nvSpPr>
          <p:spPr bwMode="auto">
            <a:xfrm>
              <a:off x="7791450" y="554355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200" smtClean="0">
                  <a:solidFill>
                    <a:srgbClr val="000000"/>
                  </a:solidFill>
                  <a:ea typeface="ＭＳ Ｐゴシック" pitchFamily="34" charset="-128"/>
                  <a:cs typeface="Arial" charset="0"/>
                </a:rPr>
                <a:t>Results</a:t>
              </a:r>
              <a:endParaRPr lang="en-US" smtClean="0">
                <a:solidFill>
                  <a:srgbClr val="000000"/>
                </a:solidFill>
                <a:ea typeface="ＭＳ Ｐゴシック" pitchFamily="34" charset="-128"/>
                <a:cs typeface="Arial" charset="0"/>
              </a:endParaRPr>
            </a:p>
          </p:txBody>
        </p:sp>
        <p:sp>
          <p:nvSpPr>
            <p:cNvPr id="3096" name="Rectangle 51"/>
            <p:cNvSpPr>
              <a:spLocks noChangeArrowheads="1"/>
            </p:cNvSpPr>
            <p:nvPr/>
          </p:nvSpPr>
          <p:spPr bwMode="auto">
            <a:xfrm>
              <a:off x="6057900" y="4294188"/>
              <a:ext cx="2667000" cy="2000250"/>
            </a:xfrm>
            <a:prstGeom prst="rect">
              <a:avLst/>
            </a:prstGeom>
            <a:solidFill>
              <a:schemeClr val="accent1"/>
            </a:solidFill>
            <a:ln w="9525">
              <a:solidFill>
                <a:schemeClr val="tx1"/>
              </a:solidFill>
              <a:miter lim="800000"/>
              <a:headEnd/>
              <a:tailEnd/>
            </a:ln>
          </p:spPr>
          <p:txBody>
            <a:bodyPr wrap="none"/>
            <a:lstStyle/>
            <a:p>
              <a:pPr algn="ctr" eaLnBrk="0" hangingPunct="0"/>
              <a:r>
                <a:rPr lang="en-US" smtClean="0">
                  <a:solidFill>
                    <a:srgbClr val="000000"/>
                  </a:solidFill>
                  <a:ea typeface="ＭＳ Ｐゴシック" pitchFamily="34" charset="-128"/>
                </a:rPr>
                <a:t>Simulations</a:t>
              </a:r>
            </a:p>
          </p:txBody>
        </p:sp>
        <p:pic>
          <p:nvPicPr>
            <p:cNvPr id="3097" name="Picture 52" descr="Simulation sc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0552" y="4865688"/>
              <a:ext cx="947738" cy="13335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98" name="Rectangle 53"/>
            <p:cNvSpPr>
              <a:spLocks noChangeArrowheads="1"/>
            </p:cNvSpPr>
            <p:nvPr/>
          </p:nvSpPr>
          <p:spPr bwMode="auto">
            <a:xfrm>
              <a:off x="6034088" y="4943480"/>
              <a:ext cx="9458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smtClean="0">
                  <a:solidFill>
                    <a:srgbClr val="000000"/>
                  </a:solidFill>
                  <a:ea typeface="ＭＳ Ｐゴシック" pitchFamily="34" charset="-128"/>
                </a:rPr>
                <a:t>Timestep,</a:t>
              </a:r>
            </a:p>
            <a:p>
              <a:r>
                <a:rPr lang="en-US" sz="1200" smtClean="0">
                  <a:solidFill>
                    <a:srgbClr val="000000"/>
                  </a:solidFill>
                  <a:ea typeface="ＭＳ Ｐゴシック" pitchFamily="34" charset="-128"/>
                </a:rPr>
                <a:t>Mesh Size,</a:t>
              </a:r>
            </a:p>
            <a:p>
              <a:r>
                <a:rPr lang="en-US" sz="1200" smtClean="0">
                  <a:solidFill>
                    <a:srgbClr val="000000"/>
                  </a:solidFill>
                  <a:ea typeface="ＭＳ Ｐゴシック" pitchFamily="34" charset="-128"/>
                </a:rPr>
                <a:t>Parameter</a:t>
              </a:r>
            </a:p>
            <a:p>
              <a:r>
                <a:rPr lang="en-US" sz="1200" smtClean="0">
                  <a:solidFill>
                    <a:srgbClr val="000000"/>
                  </a:solidFill>
                  <a:ea typeface="ＭＳ Ｐゴシック" pitchFamily="34" charset="-128"/>
                </a:rPr>
                <a:t>Searches,</a:t>
              </a:r>
            </a:p>
            <a:p>
              <a:r>
                <a:rPr lang="en-US" sz="1200" smtClean="0">
                  <a:solidFill>
                    <a:srgbClr val="000000"/>
                  </a:solidFill>
                  <a:ea typeface="ＭＳ Ｐゴシック" pitchFamily="34" charset="-128"/>
                </a:rPr>
                <a:t>Sensitivity</a:t>
              </a:r>
            </a:p>
          </p:txBody>
        </p:sp>
        <p:pic>
          <p:nvPicPr>
            <p:cNvPr id="3099" name="Picture 54" descr="Results Scre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2900" y="5246694"/>
              <a:ext cx="685800" cy="4540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00" name="Rectangle 55"/>
            <p:cNvSpPr>
              <a:spLocks noChangeArrowheads="1"/>
            </p:cNvSpPr>
            <p:nvPr/>
          </p:nvSpPr>
          <p:spPr bwMode="auto">
            <a:xfrm>
              <a:off x="7962900" y="5722944"/>
              <a:ext cx="838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200" smtClean="0">
                  <a:solidFill>
                    <a:srgbClr val="000000"/>
                  </a:solidFill>
                  <a:ea typeface="ＭＳ Ｐゴシック" pitchFamily="34" charset="-128"/>
                  <a:cs typeface="Arial" charset="0"/>
                </a:rPr>
                <a:t>Results</a:t>
              </a:r>
              <a:endParaRPr lang="en-US" smtClean="0">
                <a:solidFill>
                  <a:srgbClr val="000000"/>
                </a:solidFill>
                <a:ea typeface="ＭＳ Ｐゴシック" pitchFamily="34" charset="-128"/>
                <a:cs typeface="Arial" charset="0"/>
              </a:endParaRPr>
            </a:p>
          </p:txBody>
        </p:sp>
        <p:sp>
          <p:nvSpPr>
            <p:cNvPr id="3101" name="Rectangle 57"/>
            <p:cNvSpPr>
              <a:spLocks noChangeArrowheads="1"/>
            </p:cNvSpPr>
            <p:nvPr/>
          </p:nvSpPr>
          <p:spPr bwMode="auto">
            <a:xfrm>
              <a:off x="6210300" y="4484688"/>
              <a:ext cx="2667000" cy="2000250"/>
            </a:xfrm>
            <a:prstGeom prst="rect">
              <a:avLst/>
            </a:prstGeom>
            <a:solidFill>
              <a:schemeClr val="accent1"/>
            </a:solidFill>
            <a:ln w="9525">
              <a:solidFill>
                <a:schemeClr val="tx1"/>
              </a:solidFill>
              <a:miter lim="800000"/>
              <a:headEnd/>
              <a:tailEnd/>
            </a:ln>
          </p:spPr>
          <p:txBody>
            <a:bodyPr wrap="none"/>
            <a:lstStyle/>
            <a:p>
              <a:pPr algn="ctr" eaLnBrk="0" hangingPunct="0"/>
              <a:r>
                <a:rPr lang="en-US" smtClean="0">
                  <a:solidFill>
                    <a:srgbClr val="000000"/>
                  </a:solidFill>
                  <a:ea typeface="ＭＳ Ｐゴシック" pitchFamily="34" charset="-128"/>
                </a:rPr>
                <a:t>Simulations</a:t>
              </a:r>
            </a:p>
          </p:txBody>
        </p:sp>
        <p:pic>
          <p:nvPicPr>
            <p:cNvPr id="3102" name="Picture 58" descr="Simulation sc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952" y="5056188"/>
              <a:ext cx="947738" cy="13335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03" name="Rectangle 59"/>
            <p:cNvSpPr>
              <a:spLocks noChangeArrowheads="1"/>
            </p:cNvSpPr>
            <p:nvPr/>
          </p:nvSpPr>
          <p:spPr bwMode="auto">
            <a:xfrm>
              <a:off x="6186488" y="5133980"/>
              <a:ext cx="9458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smtClean="0">
                  <a:solidFill>
                    <a:srgbClr val="000000"/>
                  </a:solidFill>
                  <a:ea typeface="ＭＳ Ｐゴシック" pitchFamily="34" charset="-128"/>
                </a:rPr>
                <a:t>Timestep,</a:t>
              </a:r>
            </a:p>
            <a:p>
              <a:r>
                <a:rPr lang="en-US" sz="1200" smtClean="0">
                  <a:solidFill>
                    <a:srgbClr val="000000"/>
                  </a:solidFill>
                  <a:ea typeface="ＭＳ Ｐゴシック" pitchFamily="34" charset="-128"/>
                </a:rPr>
                <a:t>Mesh Size,</a:t>
              </a:r>
            </a:p>
            <a:p>
              <a:r>
                <a:rPr lang="en-US" sz="1200" smtClean="0">
                  <a:solidFill>
                    <a:srgbClr val="000000"/>
                  </a:solidFill>
                  <a:ea typeface="ＭＳ Ｐゴシック" pitchFamily="34" charset="-128"/>
                </a:rPr>
                <a:t>Parameter</a:t>
              </a:r>
            </a:p>
            <a:p>
              <a:r>
                <a:rPr lang="en-US" sz="1200" smtClean="0">
                  <a:solidFill>
                    <a:srgbClr val="000000"/>
                  </a:solidFill>
                  <a:ea typeface="ＭＳ Ｐゴシック" pitchFamily="34" charset="-128"/>
                </a:rPr>
                <a:t>Searches,</a:t>
              </a:r>
            </a:p>
            <a:p>
              <a:r>
                <a:rPr lang="en-US" sz="1200" smtClean="0">
                  <a:solidFill>
                    <a:srgbClr val="000000"/>
                  </a:solidFill>
                  <a:ea typeface="ＭＳ Ｐゴシック" pitchFamily="34" charset="-128"/>
                </a:rPr>
                <a:t>Sensitivity</a:t>
              </a:r>
            </a:p>
          </p:txBody>
        </p:sp>
        <p:pic>
          <p:nvPicPr>
            <p:cNvPr id="3104" name="Picture 60" descr="Results Scre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5300" y="5437194"/>
              <a:ext cx="685800" cy="4540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05" name="Rectangle 61"/>
            <p:cNvSpPr>
              <a:spLocks noChangeArrowheads="1"/>
            </p:cNvSpPr>
            <p:nvPr/>
          </p:nvSpPr>
          <p:spPr bwMode="auto">
            <a:xfrm>
              <a:off x="8115300" y="5913444"/>
              <a:ext cx="838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200" smtClean="0">
                  <a:solidFill>
                    <a:srgbClr val="000000"/>
                  </a:solidFill>
                  <a:ea typeface="ＭＳ Ｐゴシック" pitchFamily="34" charset="-128"/>
                  <a:cs typeface="Arial" charset="0"/>
                </a:rPr>
                <a:t>Results</a:t>
              </a:r>
              <a:endParaRPr lang="en-US" smtClean="0">
                <a:solidFill>
                  <a:srgbClr val="000000"/>
                </a:solidFill>
                <a:ea typeface="ＭＳ Ｐゴシック" pitchFamily="34" charset="-128"/>
                <a:cs typeface="Arial" charset="0"/>
              </a:endParaRPr>
            </a:p>
          </p:txBody>
        </p:sp>
        <p:grpSp>
          <p:nvGrpSpPr>
            <p:cNvPr id="3106" name="Group 62"/>
            <p:cNvGrpSpPr>
              <a:grpSpLocks/>
            </p:cNvGrpSpPr>
            <p:nvPr/>
          </p:nvGrpSpPr>
          <p:grpSpPr bwMode="auto">
            <a:xfrm>
              <a:off x="6338889" y="4675188"/>
              <a:ext cx="2767012" cy="2000250"/>
              <a:chOff x="3969" y="2981"/>
              <a:chExt cx="1743" cy="1260"/>
            </a:xfrm>
          </p:grpSpPr>
          <p:sp>
            <p:nvSpPr>
              <p:cNvPr id="3139" name="Rectangle 63"/>
              <p:cNvSpPr>
                <a:spLocks noChangeArrowheads="1"/>
              </p:cNvSpPr>
              <p:nvPr/>
            </p:nvSpPr>
            <p:spPr bwMode="auto">
              <a:xfrm>
                <a:off x="3984" y="2981"/>
                <a:ext cx="1680" cy="1260"/>
              </a:xfrm>
              <a:prstGeom prst="rect">
                <a:avLst/>
              </a:prstGeom>
              <a:solidFill>
                <a:schemeClr val="accent1"/>
              </a:solidFill>
              <a:ln w="9525">
                <a:solidFill>
                  <a:schemeClr val="tx1"/>
                </a:solidFill>
                <a:miter lim="800000"/>
                <a:headEnd/>
                <a:tailEnd/>
              </a:ln>
            </p:spPr>
            <p:txBody>
              <a:bodyPr wrap="none"/>
              <a:lstStyle/>
              <a:p>
                <a:pPr algn="ctr" eaLnBrk="0" hangingPunct="0"/>
                <a:r>
                  <a:rPr lang="en-US" smtClean="0">
                    <a:solidFill>
                      <a:srgbClr val="000000"/>
                    </a:solidFill>
                    <a:ea typeface="ＭＳ Ｐゴシック" pitchFamily="34" charset="-128"/>
                  </a:rPr>
                  <a:t>Simulations</a:t>
                </a:r>
              </a:p>
            </p:txBody>
          </p:sp>
          <p:pic>
            <p:nvPicPr>
              <p:cNvPr id="3140" name="Picture 64" descr="Simulation sc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 y="3341"/>
                <a:ext cx="597" cy="84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41" name="Rectangle 65"/>
              <p:cNvSpPr>
                <a:spLocks noChangeArrowheads="1"/>
              </p:cNvSpPr>
              <p:nvPr/>
            </p:nvSpPr>
            <p:spPr bwMode="auto">
              <a:xfrm>
                <a:off x="3969" y="3390"/>
                <a:ext cx="596"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smtClean="0">
                    <a:solidFill>
                      <a:srgbClr val="000000"/>
                    </a:solidFill>
                    <a:ea typeface="ＭＳ Ｐゴシック" pitchFamily="34" charset="-128"/>
                  </a:rPr>
                  <a:t>Timestep,</a:t>
                </a:r>
              </a:p>
              <a:p>
                <a:r>
                  <a:rPr lang="en-US" sz="1200" smtClean="0">
                    <a:solidFill>
                      <a:srgbClr val="000000"/>
                    </a:solidFill>
                    <a:ea typeface="ＭＳ Ｐゴシック" pitchFamily="34" charset="-128"/>
                  </a:rPr>
                  <a:t>Mesh Size,</a:t>
                </a:r>
              </a:p>
              <a:p>
                <a:r>
                  <a:rPr lang="en-US" sz="1200" smtClean="0">
                    <a:solidFill>
                      <a:srgbClr val="000000"/>
                    </a:solidFill>
                    <a:ea typeface="ＭＳ Ｐゴシック" pitchFamily="34" charset="-128"/>
                  </a:rPr>
                  <a:t>Parameter</a:t>
                </a:r>
              </a:p>
              <a:p>
                <a:r>
                  <a:rPr lang="en-US" sz="1200" smtClean="0">
                    <a:solidFill>
                      <a:srgbClr val="000000"/>
                    </a:solidFill>
                    <a:ea typeface="ＭＳ Ｐゴシック" pitchFamily="34" charset="-128"/>
                  </a:rPr>
                  <a:t>Searches,</a:t>
                </a:r>
              </a:p>
              <a:p>
                <a:r>
                  <a:rPr lang="en-US" sz="1200" smtClean="0">
                    <a:solidFill>
                      <a:srgbClr val="000000"/>
                    </a:solidFill>
                    <a:ea typeface="ＭＳ Ｐゴシック" pitchFamily="34" charset="-128"/>
                  </a:rPr>
                  <a:t>Sensitivity</a:t>
                </a:r>
              </a:p>
            </p:txBody>
          </p:sp>
          <p:pic>
            <p:nvPicPr>
              <p:cNvPr id="3142" name="Picture 66" descr="Results Scre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4" y="3581"/>
                <a:ext cx="432" cy="28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43" name="Rectangle 67"/>
              <p:cNvSpPr>
                <a:spLocks noChangeArrowheads="1"/>
              </p:cNvSpPr>
              <p:nvPr/>
            </p:nvSpPr>
            <p:spPr bwMode="auto">
              <a:xfrm>
                <a:off x="5184" y="3881"/>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200" smtClean="0">
                    <a:solidFill>
                      <a:srgbClr val="000000"/>
                    </a:solidFill>
                    <a:ea typeface="ＭＳ Ｐゴシック" pitchFamily="34" charset="-128"/>
                    <a:cs typeface="Arial" charset="0"/>
                  </a:rPr>
                  <a:t>Results</a:t>
                </a:r>
                <a:endParaRPr lang="en-US" smtClean="0">
                  <a:solidFill>
                    <a:srgbClr val="000000"/>
                  </a:solidFill>
                  <a:ea typeface="ＭＳ Ｐゴシック" pitchFamily="34" charset="-128"/>
                  <a:cs typeface="Arial" charset="0"/>
                </a:endParaRPr>
              </a:p>
            </p:txBody>
          </p:sp>
        </p:grpSp>
        <p:sp>
          <p:nvSpPr>
            <p:cNvPr id="3108" name="Text Box 72"/>
            <p:cNvSpPr txBox="1">
              <a:spLocks noChangeArrowheads="1"/>
            </p:cNvSpPr>
            <p:nvPr/>
          </p:nvSpPr>
          <p:spPr bwMode="auto">
            <a:xfrm>
              <a:off x="1236376" y="2743206"/>
              <a:ext cx="184730" cy="27699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sz="1200" dirty="0" smtClean="0">
                <a:solidFill>
                  <a:srgbClr val="000000"/>
                </a:solidFill>
              </a:endParaRPr>
            </a:p>
          </p:txBody>
        </p:sp>
        <p:sp>
          <p:nvSpPr>
            <p:cNvPr id="3109" name="Line 74"/>
            <p:cNvSpPr>
              <a:spLocks noChangeShapeType="1"/>
            </p:cNvSpPr>
            <p:nvPr/>
          </p:nvSpPr>
          <p:spPr bwMode="auto">
            <a:xfrm>
              <a:off x="5748338" y="2095500"/>
              <a:ext cx="457200"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a typeface="ＭＳ Ｐゴシック" pitchFamily="34" charset="-128"/>
              </a:endParaRPr>
            </a:p>
          </p:txBody>
        </p:sp>
        <p:sp>
          <p:nvSpPr>
            <p:cNvPr id="3110" name="Line 75"/>
            <p:cNvSpPr>
              <a:spLocks noChangeShapeType="1"/>
            </p:cNvSpPr>
            <p:nvPr/>
          </p:nvSpPr>
          <p:spPr bwMode="auto">
            <a:xfrm>
              <a:off x="5562600" y="2286000"/>
              <a:ext cx="838200"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a typeface="ＭＳ Ｐゴシック" pitchFamily="34" charset="-128"/>
              </a:endParaRPr>
            </a:p>
          </p:txBody>
        </p:sp>
        <p:sp>
          <p:nvSpPr>
            <p:cNvPr id="3111" name="Line 76"/>
            <p:cNvSpPr>
              <a:spLocks noChangeShapeType="1"/>
            </p:cNvSpPr>
            <p:nvPr/>
          </p:nvSpPr>
          <p:spPr bwMode="auto">
            <a:xfrm>
              <a:off x="5410200" y="2476500"/>
              <a:ext cx="1143000"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a typeface="ＭＳ Ｐゴシック" pitchFamily="34" charset="-128"/>
              </a:endParaRPr>
            </a:p>
          </p:txBody>
        </p:sp>
        <p:sp>
          <p:nvSpPr>
            <p:cNvPr id="3112" name="AutoShape 77"/>
            <p:cNvSpPr>
              <a:spLocks noChangeArrowheads="1"/>
            </p:cNvSpPr>
            <p:nvPr/>
          </p:nvSpPr>
          <p:spPr bwMode="auto">
            <a:xfrm>
              <a:off x="7450138" y="3840163"/>
              <a:ext cx="381000" cy="476250"/>
            </a:xfrm>
            <a:prstGeom prst="downArrow">
              <a:avLst>
                <a:gd name="adj1" fmla="val 50000"/>
                <a:gd name="adj2" fmla="val 3125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solidFill>
                  <a:srgbClr val="000000"/>
                </a:solidFill>
                <a:ea typeface="ＭＳ Ｐゴシック" pitchFamily="34" charset="-128"/>
              </a:endParaRPr>
            </a:p>
          </p:txBody>
        </p:sp>
        <p:sp>
          <p:nvSpPr>
            <p:cNvPr id="3113" name="AutoShape 78"/>
            <p:cNvSpPr>
              <a:spLocks noChangeArrowheads="1"/>
            </p:cNvSpPr>
            <p:nvPr/>
          </p:nvSpPr>
          <p:spPr bwMode="auto">
            <a:xfrm>
              <a:off x="2574925" y="3195638"/>
              <a:ext cx="533400" cy="476250"/>
            </a:xfrm>
            <a:prstGeom prst="rightArrow">
              <a:avLst>
                <a:gd name="adj1" fmla="val 50000"/>
                <a:gd name="adj2" fmla="val 28000"/>
              </a:avLst>
            </a:prstGeom>
            <a:solidFill>
              <a:schemeClr val="tx1"/>
            </a:solidFill>
            <a:ln w="9525">
              <a:solidFill>
                <a:schemeClr val="tx1"/>
              </a:solidFill>
              <a:miter lim="800000"/>
              <a:headEnd/>
              <a:tailEnd/>
            </a:ln>
          </p:spPr>
          <p:txBody>
            <a:bodyPr wrap="none" anchor="ctr"/>
            <a:lstStyle/>
            <a:p>
              <a:endParaRPr lang="en-US" smtClean="0">
                <a:solidFill>
                  <a:srgbClr val="000000"/>
                </a:solidFill>
                <a:ea typeface="ＭＳ Ｐゴシック" pitchFamily="34" charset="-128"/>
              </a:endParaRPr>
            </a:p>
          </p:txBody>
        </p:sp>
        <p:sp>
          <p:nvSpPr>
            <p:cNvPr id="3116" name="Text Box 73"/>
            <p:cNvSpPr txBox="1">
              <a:spLocks noChangeArrowheads="1"/>
            </p:cNvSpPr>
            <p:nvPr/>
          </p:nvSpPr>
          <p:spPr bwMode="auto">
            <a:xfrm>
              <a:off x="256732" y="4702961"/>
              <a:ext cx="2017713" cy="646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200" dirty="0" smtClean="0">
                  <a:solidFill>
                    <a:srgbClr val="000000"/>
                  </a:solidFill>
                </a:rPr>
                <a:t>Rule-based modeling (network free/agents</a:t>
              </a:r>
            </a:p>
            <a:p>
              <a:pPr algn="ctr" eaLnBrk="1" hangingPunct="1"/>
              <a:r>
                <a:rPr lang="en-US" sz="1200" dirty="0" err="1" smtClean="0">
                  <a:solidFill>
                    <a:srgbClr val="000000"/>
                  </a:solidFill>
                </a:rPr>
                <a:t>BioNetGen</a:t>
              </a:r>
              <a:r>
                <a:rPr lang="en-US" sz="1200" dirty="0" smtClean="0">
                  <a:solidFill>
                    <a:srgbClr val="000000"/>
                  </a:solidFill>
                </a:rPr>
                <a:t>)</a:t>
              </a:r>
            </a:p>
          </p:txBody>
        </p:sp>
        <p:sp>
          <p:nvSpPr>
            <p:cNvPr id="3119" name="Text Box 73"/>
            <p:cNvSpPr txBox="1">
              <a:spLocks noChangeArrowheads="1"/>
            </p:cNvSpPr>
            <p:nvPr/>
          </p:nvSpPr>
          <p:spPr bwMode="auto">
            <a:xfrm>
              <a:off x="242094" y="2840149"/>
              <a:ext cx="2170113" cy="646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200" dirty="0" smtClean="0">
                  <a:solidFill>
                    <a:srgbClr val="000000"/>
                  </a:solidFill>
                </a:rPr>
                <a:t>Reaction/Transport Network</a:t>
              </a:r>
            </a:p>
            <a:p>
              <a:pPr algn="ctr" eaLnBrk="1" hangingPunct="1"/>
              <a:endParaRPr lang="en-US" sz="1200" dirty="0">
                <a:solidFill>
                  <a:srgbClr val="000000"/>
                </a:solidFill>
              </a:endParaRPr>
            </a:p>
            <a:p>
              <a:pPr algn="ctr" eaLnBrk="1" hangingPunct="1"/>
              <a:r>
                <a:rPr lang="en-US" sz="1200" dirty="0" smtClean="0">
                  <a:solidFill>
                    <a:srgbClr val="000000"/>
                  </a:solidFill>
                </a:rPr>
                <a:t>Or</a:t>
              </a:r>
            </a:p>
          </p:txBody>
        </p:sp>
        <p:pic>
          <p:nvPicPr>
            <p:cNvPr id="2" name="Picture 1"/>
            <p:cNvPicPr>
              <a:picLocks noChangeAspect="1"/>
            </p:cNvPicPr>
            <p:nvPr/>
          </p:nvPicPr>
          <p:blipFill rotWithShape="1">
            <a:blip r:embed="rId9"/>
            <a:srcRect r="12734"/>
            <a:stretch/>
          </p:blipFill>
          <p:spPr>
            <a:xfrm>
              <a:off x="139701" y="1143000"/>
              <a:ext cx="2374900" cy="1600200"/>
            </a:xfrm>
            <a:prstGeom prst="rect">
              <a:avLst/>
            </a:prstGeom>
          </p:spPr>
        </p:pic>
        <p:sp>
          <p:nvSpPr>
            <p:cNvPr id="90" name="Text Box 72"/>
            <p:cNvSpPr txBox="1">
              <a:spLocks noChangeArrowheads="1"/>
            </p:cNvSpPr>
            <p:nvPr/>
          </p:nvSpPr>
          <p:spPr bwMode="auto">
            <a:xfrm>
              <a:off x="272103" y="6070143"/>
              <a:ext cx="2044149" cy="27699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200" dirty="0" smtClean="0">
                  <a:solidFill>
                    <a:srgbClr val="000000"/>
                  </a:solidFill>
                </a:rPr>
                <a:t>Reaction Rate Expressions</a:t>
              </a:r>
            </a:p>
          </p:txBody>
        </p:sp>
        <p:sp>
          <p:nvSpPr>
            <p:cNvPr id="4" name="TextBox 3"/>
            <p:cNvSpPr txBox="1"/>
            <p:nvPr/>
          </p:nvSpPr>
          <p:spPr>
            <a:xfrm>
              <a:off x="394606" y="5639256"/>
              <a:ext cx="1833469" cy="430887"/>
            </a:xfrm>
            <a:prstGeom prst="rect">
              <a:avLst/>
            </a:prstGeom>
            <a:solidFill>
              <a:schemeClr val="bg1"/>
            </a:solidFill>
          </p:spPr>
          <p:txBody>
            <a:bodyPr wrap="none" rtlCol="0">
              <a:spAutoFit/>
            </a:bodyPr>
            <a:lstStyle/>
            <a:p>
              <a:pPr fontAlgn="auto">
                <a:spcBef>
                  <a:spcPts val="0"/>
                </a:spcBef>
                <a:spcAft>
                  <a:spcPts val="0"/>
                </a:spcAft>
              </a:pPr>
              <a:r>
                <a:rPr lang="en-US" sz="1100" dirty="0" err="1">
                  <a:solidFill>
                    <a:srgbClr val="000000"/>
                  </a:solidFill>
                  <a:latin typeface="Arial"/>
                  <a:ea typeface="+mn-ea"/>
                </a:rPr>
                <a:t>k</a:t>
              </a:r>
              <a:r>
                <a:rPr lang="en-US" sz="1100" baseline="-25000" dirty="0" err="1" smtClean="0">
                  <a:solidFill>
                    <a:srgbClr val="000000"/>
                  </a:solidFill>
                  <a:latin typeface="Arial"/>
                  <a:ea typeface="+mn-ea"/>
                </a:rPr>
                <a:t>on</a:t>
              </a:r>
              <a:r>
                <a:rPr lang="en-US" sz="1100" dirty="0" smtClean="0">
                  <a:solidFill>
                    <a:srgbClr val="000000"/>
                  </a:solidFill>
                  <a:latin typeface="Arial"/>
                  <a:ea typeface="+mn-ea"/>
                </a:rPr>
                <a:t>*(IP3_cyt)*(IP3R_mem)</a:t>
              </a:r>
            </a:p>
            <a:p>
              <a:pPr fontAlgn="auto">
                <a:spcBef>
                  <a:spcPts val="0"/>
                </a:spcBef>
                <a:spcAft>
                  <a:spcPts val="0"/>
                </a:spcAft>
              </a:pPr>
              <a:r>
                <a:rPr lang="en-US" sz="1100" dirty="0" smtClean="0">
                  <a:solidFill>
                    <a:srgbClr val="000000"/>
                  </a:solidFill>
                  <a:latin typeface="Arial"/>
                  <a:ea typeface="+mn-ea"/>
                </a:rPr>
                <a:t>-</a:t>
              </a:r>
              <a:r>
                <a:rPr lang="en-US" sz="1100" dirty="0" err="1" smtClean="0">
                  <a:solidFill>
                    <a:srgbClr val="000000"/>
                  </a:solidFill>
                  <a:latin typeface="Arial"/>
                  <a:ea typeface="+mn-ea"/>
                </a:rPr>
                <a:t>k</a:t>
              </a:r>
              <a:r>
                <a:rPr lang="en-US" sz="1100" baseline="-25000" dirty="0" err="1" smtClean="0">
                  <a:solidFill>
                    <a:srgbClr val="000000"/>
                  </a:solidFill>
                  <a:latin typeface="Arial"/>
                  <a:ea typeface="+mn-ea"/>
                </a:rPr>
                <a:t>off</a:t>
              </a:r>
              <a:r>
                <a:rPr lang="en-US" sz="1100" dirty="0" smtClean="0">
                  <a:solidFill>
                    <a:srgbClr val="000000"/>
                  </a:solidFill>
                  <a:latin typeface="Arial"/>
                  <a:ea typeface="+mn-ea"/>
                </a:rPr>
                <a:t>(IP3Rbound_mem)</a:t>
              </a:r>
              <a:endParaRPr lang="en-US" sz="1100" dirty="0">
                <a:solidFill>
                  <a:srgbClr val="000000"/>
                </a:solidFill>
                <a:latin typeface="Arial"/>
                <a:ea typeface="+mn-ea"/>
              </a:endParaRPr>
            </a:p>
          </p:txBody>
        </p:sp>
        <p:pic>
          <p:nvPicPr>
            <p:cNvPr id="3" name="Picture 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28602" y="3600411"/>
              <a:ext cx="2137236" cy="111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76602" y="967244"/>
              <a:ext cx="2043554" cy="230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281241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VCellDBase</a:t>
            </a:r>
            <a:r>
              <a:rPr lang="en-US" dirty="0" smtClean="0"/>
              <a:t> designed for community modeling</a:t>
            </a:r>
            <a:endParaRPr lang="en-US" dirty="0"/>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1600200" y="1752600"/>
            <a:ext cx="5638147"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739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VCell models</a:t>
            </a:r>
            <a:endParaRPr lang="en-US" dirty="0"/>
          </a:p>
        </p:txBody>
      </p:sp>
      <p:sp>
        <p:nvSpPr>
          <p:cNvPr id="5" name="TextBox 4"/>
          <p:cNvSpPr txBox="1"/>
          <p:nvPr/>
        </p:nvSpPr>
        <p:spPr>
          <a:xfrm>
            <a:off x="381000" y="1828800"/>
            <a:ext cx="8534400" cy="4632037"/>
          </a:xfrm>
          <a:prstGeom prst="rect">
            <a:avLst/>
          </a:prstGeom>
          <a:noFill/>
        </p:spPr>
        <p:txBody>
          <a:bodyPr wrap="square" rtlCol="0">
            <a:spAutoFit/>
          </a:bodyPr>
          <a:lstStyle/>
          <a:p>
            <a:r>
              <a:rPr lang="en-US" sz="4000" dirty="0" smtClean="0"/>
              <a:t>Three vignettes of VCell modeling</a:t>
            </a:r>
          </a:p>
          <a:p>
            <a:endParaRPr lang="en-US" sz="4000" dirty="0"/>
          </a:p>
          <a:p>
            <a:pPr marL="688975" indent="-688975">
              <a:spcAft>
                <a:spcPts val="600"/>
              </a:spcAft>
              <a:buAutoNum type="arabicPeriod"/>
            </a:pPr>
            <a:r>
              <a:rPr lang="en-US" sz="4000" dirty="0" smtClean="0"/>
              <a:t>Actin assembly in the </a:t>
            </a:r>
            <a:r>
              <a:rPr lang="en-US" sz="4000" dirty="0" err="1" smtClean="0"/>
              <a:t>lamellipodium</a:t>
            </a:r>
            <a:endParaRPr lang="en-US" sz="4000" dirty="0" smtClean="0"/>
          </a:p>
          <a:p>
            <a:pPr marL="688975" indent="-688975">
              <a:spcAft>
                <a:spcPts val="600"/>
              </a:spcAft>
              <a:buAutoNum type="arabicPeriod"/>
            </a:pPr>
            <a:r>
              <a:rPr lang="en-US" sz="4000" dirty="0" smtClean="0"/>
              <a:t>Analyzing dynamic fluorescence experiments</a:t>
            </a:r>
          </a:p>
          <a:p>
            <a:pPr marL="688975" indent="-688975">
              <a:spcAft>
                <a:spcPts val="600"/>
              </a:spcAft>
              <a:buFontTx/>
              <a:buAutoNum type="arabicPeriod"/>
            </a:pPr>
            <a:r>
              <a:rPr lang="en-US" sz="4000" dirty="0"/>
              <a:t>Signaling in kidney </a:t>
            </a:r>
            <a:r>
              <a:rPr lang="en-US" sz="4000" dirty="0" err="1"/>
              <a:t>podocytes</a:t>
            </a:r>
            <a:endParaRPr lang="en-US" sz="4000" dirty="0"/>
          </a:p>
          <a:p>
            <a:pPr>
              <a:spcAft>
                <a:spcPts val="600"/>
              </a:spcAft>
            </a:pPr>
            <a:endParaRPr lang="en-US" sz="4000" dirty="0" smtClean="0"/>
          </a:p>
        </p:txBody>
      </p:sp>
    </p:spTree>
    <p:extLst>
      <p:ext uri="{BB962C8B-B14F-4D97-AF65-F5344CB8AC3E}">
        <p14:creationId xmlns:p14="http://schemas.microsoft.com/office/powerpoint/2010/main" val="4195020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VCell models</a:t>
            </a:r>
            <a:endParaRPr lang="en-US" dirty="0"/>
          </a:p>
        </p:txBody>
      </p:sp>
      <p:sp>
        <p:nvSpPr>
          <p:cNvPr id="5" name="TextBox 4"/>
          <p:cNvSpPr txBox="1"/>
          <p:nvPr/>
        </p:nvSpPr>
        <p:spPr>
          <a:xfrm>
            <a:off x="381000" y="1828800"/>
            <a:ext cx="8534400" cy="3323987"/>
          </a:xfrm>
          <a:prstGeom prst="rect">
            <a:avLst/>
          </a:prstGeom>
          <a:noFill/>
        </p:spPr>
        <p:txBody>
          <a:bodyPr wrap="square" rtlCol="0">
            <a:spAutoFit/>
          </a:bodyPr>
          <a:lstStyle/>
          <a:p>
            <a:r>
              <a:rPr lang="en-US" sz="4000" dirty="0" smtClean="0"/>
              <a:t> </a:t>
            </a:r>
          </a:p>
          <a:p>
            <a:endParaRPr lang="en-US" sz="4000" dirty="0"/>
          </a:p>
          <a:p>
            <a:pPr marL="688975" indent="-688975">
              <a:spcAft>
                <a:spcPts val="600"/>
              </a:spcAft>
              <a:buAutoNum type="arabicPeriod"/>
            </a:pPr>
            <a:r>
              <a:rPr lang="en-US" sz="4000" dirty="0" smtClean="0"/>
              <a:t>Actin assembly in the </a:t>
            </a:r>
            <a:r>
              <a:rPr lang="en-US" sz="4000" dirty="0" err="1" smtClean="0"/>
              <a:t>lamellipodium</a:t>
            </a:r>
            <a:endParaRPr lang="en-US" sz="4000" dirty="0"/>
          </a:p>
          <a:p>
            <a:pPr marL="688975" indent="-688975">
              <a:spcAft>
                <a:spcPts val="600"/>
              </a:spcAft>
              <a:buAutoNum type="arabicPeriod"/>
            </a:pPr>
            <a:r>
              <a:rPr lang="en-US" sz="4000" dirty="0" smtClean="0"/>
              <a:t>    </a:t>
            </a:r>
          </a:p>
          <a:p>
            <a:pPr marL="688975" indent="-688975">
              <a:spcAft>
                <a:spcPts val="600"/>
              </a:spcAft>
              <a:buAutoNum type="arabicPeriod"/>
            </a:pPr>
            <a:r>
              <a:rPr lang="en-US" sz="4000" dirty="0"/>
              <a:t> </a:t>
            </a:r>
            <a:r>
              <a:rPr lang="en-US" sz="4000" dirty="0" smtClean="0"/>
              <a:t>      </a:t>
            </a:r>
          </a:p>
        </p:txBody>
      </p:sp>
    </p:spTree>
    <p:extLst>
      <p:ext uri="{BB962C8B-B14F-4D97-AF65-F5344CB8AC3E}">
        <p14:creationId xmlns:p14="http://schemas.microsoft.com/office/powerpoint/2010/main" val="265959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Actin Dynamics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041525"/>
            <a:ext cx="6711950" cy="138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3886200"/>
            <a:ext cx="7486650" cy="169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348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2056</Words>
  <Application>Microsoft Office PowerPoint</Application>
  <PresentationFormat>On-screen Show (4:3)</PresentationFormat>
  <Paragraphs>295</Paragraphs>
  <Slides>43</Slides>
  <Notes>14</Notes>
  <HiddenSlides>0</HiddenSlides>
  <MMClips>4</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FINDING YOUR INNER VCELL MODELER</vt:lpstr>
      <vt:lpstr>The Virtual Cell Project </vt:lpstr>
      <vt:lpstr>PowerPoint Presentation</vt:lpstr>
      <vt:lpstr>FINDING YOUR INNER VCELL MODELER</vt:lpstr>
      <vt:lpstr>PowerPoint Presentation</vt:lpstr>
      <vt:lpstr>VCellDBase designed for community modeling</vt:lpstr>
      <vt:lpstr>Examples of VCell models</vt:lpstr>
      <vt:lpstr>Examples of VCell models</vt:lpstr>
      <vt:lpstr>Modeling Actin Dynamics</vt:lpstr>
      <vt:lpstr>PowerPoint Presentation</vt:lpstr>
      <vt:lpstr>PowerPoint Presentation</vt:lpstr>
      <vt:lpstr>PowerPoint Presentation</vt:lpstr>
      <vt:lpstr>PowerPoint Presentation</vt:lpstr>
      <vt:lpstr>PowerPoint Presentation</vt:lpstr>
      <vt:lpstr>PowerPoint Presentation</vt:lpstr>
      <vt:lpstr>Conclusions</vt:lpstr>
      <vt:lpstr>Rule-based modeling @VCell</vt:lpstr>
      <vt:lpstr>PowerPoint Presentation</vt:lpstr>
      <vt:lpstr>PowerPoint Presentation</vt:lpstr>
      <vt:lpstr>PowerPoint Presentation</vt:lpstr>
      <vt:lpstr>Examples of VCell models</vt:lpstr>
      <vt:lpstr>Actin Binding Proteins in Dictyostelium</vt:lpstr>
      <vt:lpstr>Actin Binding Proteins in Dictyostelium</vt:lpstr>
      <vt:lpstr>VCell Model of Experiment</vt:lpstr>
      <vt:lpstr>Compare Simulation to Experiment</vt:lpstr>
      <vt:lpstr>Cannot go from intensity to concentration</vt:lpstr>
      <vt:lpstr>VCell can convolve all fluorescent species</vt:lpstr>
      <vt:lpstr>Compare data to sim data for different Koff</vt:lpstr>
      <vt:lpstr>Examples of VCell models</vt:lpstr>
      <vt:lpstr>Falkenberg, C. V., E. U. Azeloglu, M. Stothers, T. J. Deerinck, Y. Chen, J. C. He, M. H. Ellisman, J. C. Hone, R. Iyengar, and L. M. Loew.   PLOS Computational Biology 13:e1005433 (2017) </vt:lpstr>
      <vt:lpstr>EM reconstruction of kidney podocytes</vt:lpstr>
      <vt:lpstr>PowerPoint Presentation</vt:lpstr>
      <vt:lpstr>PowerPoint Presentation</vt:lpstr>
      <vt:lpstr>Spatially uniform increase in ab </vt:lpstr>
      <vt:lpstr>PowerPoint Presentation</vt:lpstr>
      <vt:lpstr>Community Modeling</vt:lpstr>
      <vt:lpstr>The Problem: How we build models</vt:lpstr>
      <vt:lpstr>Wouldn’t it be great if….</vt:lpstr>
      <vt:lpstr>“Smart” copy and paste in VCell</vt:lpstr>
      <vt:lpstr>Wouldn’t it be great if….</vt:lpstr>
      <vt:lpstr>ModelBricks: Building reusable models from a repository of well annotated model components</vt:lpstr>
      <vt:lpstr>ModelBricks: Building reusable models from a repository of well annotated model components</vt:lpstr>
      <vt:lpstr>vcell.org Web Resources</vt:lpstr>
    </vt:vector>
  </TitlesOfParts>
  <Company>UCHC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Cowan</dc:creator>
  <cp:lastModifiedBy>Ann Cowan</cp:lastModifiedBy>
  <cp:revision>63</cp:revision>
  <dcterms:created xsi:type="dcterms:W3CDTF">2019-06-11T15:08:39Z</dcterms:created>
  <dcterms:modified xsi:type="dcterms:W3CDTF">2019-06-17T19:49:40Z</dcterms:modified>
</cp:coreProperties>
</file>